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Calibri" panose="020F0502020204030204" pitchFamily="34" charset="0"/>
      <p:regular r:id="rId37"/>
      <p:bold r:id="rId38"/>
      <p:italic r:id="rId39"/>
      <p:boldItalic r:id="rId40"/>
    </p:embeddedFont>
    <p:embeddedFont>
      <p:font typeface="Lora" panose="020B0604020202020204" charset="-94"/>
      <p:regular r:id="rId41"/>
    </p:embeddedFont>
    <p:embeddedFont>
      <p:font typeface="Lora Bold" panose="020B0604020202020204" charset="-94"/>
      <p:regular r:id="rId42"/>
    </p:embeddedFont>
    <p:embeddedFont>
      <p:font typeface="Lora Italics" panose="020B0604020202020204" charset="-94"/>
      <p:regular r:id="rId43"/>
    </p:embeddedFont>
    <p:embeddedFont>
      <p:font typeface="Montserrat Classic" panose="020B0604020202020204" charset="-94"/>
      <p:regular r:id="rId44"/>
    </p:embeddedFont>
    <p:embeddedFont>
      <p:font typeface="Montserrat Classic Bold" panose="020B0604020202020204" charset="-94"/>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16.02.2020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16.02.2020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principal component analysis (PCA)</a:t>
            </a:r>
          </a:p>
          <a:p>
            <a:pPr lvl="0"/>
            <a:r>
              <a:rPr lang="en-US" dirty="0"/>
              <a:t>parenchyma (cancerous tissue)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16.02.2020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sub-branch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16.02.2020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table or chart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0" y="0"/>
            <a:ext cx="7926670" cy="8229600"/>
          </a:xfrm>
          <a:prstGeom prst="rect">
            <a:avLst/>
          </a:prstGeom>
        </p:spPr>
      </p:pic>
      <p:grpSp>
        <p:nvGrpSpPr>
          <p:cNvPr id="3" name="Group 3"/>
          <p:cNvGrpSpPr/>
          <p:nvPr/>
        </p:nvGrpSpPr>
        <p:grpSpPr>
          <a:xfrm>
            <a:off x="0" y="2983218"/>
            <a:ext cx="18288000" cy="3789481"/>
            <a:chOff x="0" y="0"/>
            <a:chExt cx="4253089" cy="881288"/>
          </a:xfrm>
        </p:grpSpPr>
        <p:sp>
          <p:nvSpPr>
            <p:cNvPr id="4" name="Freeform 4"/>
            <p:cNvSpPr/>
            <p:nvPr/>
          </p:nvSpPr>
          <p:spPr>
            <a:xfrm>
              <a:off x="0" y="0"/>
              <a:ext cx="4253089" cy="881288"/>
            </a:xfrm>
            <a:custGeom>
              <a:avLst/>
              <a:gdLst/>
              <a:ahLst/>
              <a:cxnLst/>
              <a:rect l="l" t="t" r="r" b="b"/>
              <a:pathLst>
                <a:path w="4253089" h="881288">
                  <a:moveTo>
                    <a:pt x="0" y="0"/>
                  </a:moveTo>
                  <a:lnTo>
                    <a:pt x="4253089" y="0"/>
                  </a:lnTo>
                  <a:lnTo>
                    <a:pt x="4253089" y="881288"/>
                  </a:lnTo>
                  <a:lnTo>
                    <a:pt x="0" y="881288"/>
                  </a:lnTo>
                  <a:close/>
                </a:path>
              </a:pathLst>
            </a:custGeom>
            <a:solidFill>
              <a:srgbClr val="D9D9D9"/>
            </a:solidFill>
          </p:spPr>
        </p:sp>
      </p:grpSp>
      <p:sp>
        <p:nvSpPr>
          <p:cNvPr id="5" name="TextBox 5"/>
          <p:cNvSpPr txBox="1"/>
          <p:nvPr/>
        </p:nvSpPr>
        <p:spPr>
          <a:xfrm>
            <a:off x="12790820" y="137983"/>
            <a:ext cx="5145047" cy="1111726"/>
          </a:xfrm>
          <a:prstGeom prst="rect">
            <a:avLst/>
          </a:prstGeom>
        </p:spPr>
        <p:txBody>
          <a:bodyPr lIns="0" tIns="0" rIns="0" bIns="0" rtlCol="0" anchor="t">
            <a:spAutoFit/>
          </a:bodyPr>
          <a:lstStyle/>
          <a:p>
            <a:pPr algn="r">
              <a:lnSpc>
                <a:spcPts val="4479"/>
              </a:lnSpc>
            </a:pPr>
            <a:r>
              <a:rPr lang="en-US" sz="3199" spc="479" dirty="0">
                <a:solidFill>
                  <a:srgbClr val="000000"/>
                </a:solidFill>
                <a:latin typeface="Lora"/>
              </a:rPr>
              <a:t>Altar Tosun</a:t>
            </a:r>
          </a:p>
          <a:p>
            <a:pPr algn="r">
              <a:lnSpc>
                <a:spcPts val="4479"/>
              </a:lnSpc>
            </a:pPr>
            <a:r>
              <a:rPr lang="en-US" sz="3199" spc="479" dirty="0">
                <a:solidFill>
                  <a:srgbClr val="000000"/>
                </a:solidFill>
                <a:latin typeface="Lora"/>
              </a:rPr>
              <a:t>University of Kassel</a:t>
            </a:r>
          </a:p>
        </p:txBody>
      </p:sp>
      <p:sp>
        <p:nvSpPr>
          <p:cNvPr id="6" name="TextBox 6"/>
          <p:cNvSpPr txBox="1"/>
          <p:nvPr/>
        </p:nvSpPr>
        <p:spPr>
          <a:xfrm>
            <a:off x="1581845" y="3562105"/>
            <a:ext cx="15124311" cy="2765058"/>
          </a:xfrm>
          <a:prstGeom prst="rect">
            <a:avLst/>
          </a:prstGeom>
        </p:spPr>
        <p:txBody>
          <a:bodyPr lIns="0" tIns="0" rIns="0" bIns="0" rtlCol="0" anchor="t">
            <a:spAutoFit/>
          </a:bodyPr>
          <a:lstStyle/>
          <a:p>
            <a:pPr algn="ctr">
              <a:lnSpc>
                <a:spcPts val="7199"/>
              </a:lnSpc>
            </a:pPr>
            <a:r>
              <a:rPr lang="en-US" sz="7199" spc="-187">
                <a:solidFill>
                  <a:srgbClr val="BD2640"/>
                </a:solidFill>
                <a:latin typeface="Montserrat Classic Bold"/>
              </a:rPr>
              <a:t>Variational Autoencoders </a:t>
            </a:r>
          </a:p>
          <a:p>
            <a:pPr algn="ctr">
              <a:lnSpc>
                <a:spcPts val="7199"/>
              </a:lnSpc>
            </a:pPr>
            <a:r>
              <a:rPr lang="en-US" sz="7199" spc="-187">
                <a:solidFill>
                  <a:srgbClr val="BD2640"/>
                </a:solidFill>
                <a:latin typeface="Montserrat Classic Bold"/>
              </a:rPr>
              <a:t>and </a:t>
            </a:r>
          </a:p>
          <a:p>
            <a:pPr algn="ctr">
              <a:lnSpc>
                <a:spcPts val="7199"/>
              </a:lnSpc>
            </a:pPr>
            <a:r>
              <a:rPr lang="en-US" sz="7199" spc="-187">
                <a:solidFill>
                  <a:srgbClr val="BD2640"/>
                </a:solidFill>
                <a:latin typeface="Montserrat Classic Bold"/>
              </a:rPr>
              <a:t>Generative Adversarial Networks </a:t>
            </a:r>
          </a:p>
        </p:txBody>
      </p:sp>
      <p:sp>
        <p:nvSpPr>
          <p:cNvPr id="7" name="TextBox 7"/>
          <p:cNvSpPr txBox="1"/>
          <p:nvPr/>
        </p:nvSpPr>
        <p:spPr>
          <a:xfrm>
            <a:off x="2924657" y="8296275"/>
            <a:ext cx="12438687" cy="476393"/>
          </a:xfrm>
          <a:prstGeom prst="rect">
            <a:avLst/>
          </a:prstGeom>
        </p:spPr>
        <p:txBody>
          <a:bodyPr lIns="0" tIns="0" rIns="0" bIns="0" rtlCol="0" anchor="t">
            <a:spAutoFit/>
          </a:bodyPr>
          <a:lstStyle/>
          <a:p>
            <a:pPr algn="ctr">
              <a:lnSpc>
                <a:spcPts val="3672"/>
              </a:lnSpc>
            </a:pPr>
            <a:r>
              <a:rPr lang="en-US" sz="3600" spc="-266" dirty="0">
                <a:solidFill>
                  <a:srgbClr val="000000"/>
                </a:solidFill>
                <a:latin typeface="Lora Bold"/>
              </a:rPr>
              <a:t>Generative Deep Learning Algorithms in Comparison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D2640"/>
        </a:solidFill>
        <a:effectLst/>
      </p:bgPr>
    </p:bg>
    <p:spTree>
      <p:nvGrpSpPr>
        <p:cNvPr id="1" name=""/>
        <p:cNvGrpSpPr/>
        <p:nvPr/>
      </p:nvGrpSpPr>
      <p:grpSpPr>
        <a:xfrm>
          <a:off x="0" y="0"/>
          <a:ext cx="0" cy="0"/>
          <a:chOff x="0" y="0"/>
          <a:chExt cx="0" cy="0"/>
        </a:xfrm>
      </p:grpSpPr>
      <p:grpSp>
        <p:nvGrpSpPr>
          <p:cNvPr id="2" name="Group 2"/>
          <p:cNvGrpSpPr/>
          <p:nvPr/>
        </p:nvGrpSpPr>
        <p:grpSpPr>
          <a:xfrm>
            <a:off x="336914" y="7089338"/>
            <a:ext cx="5515535" cy="2949361"/>
            <a:chOff x="0" y="0"/>
            <a:chExt cx="1971673" cy="1054326"/>
          </a:xfrm>
        </p:grpSpPr>
        <p:sp>
          <p:nvSpPr>
            <p:cNvPr id="3" name="Freeform 3"/>
            <p:cNvSpPr/>
            <p:nvPr/>
          </p:nvSpPr>
          <p:spPr>
            <a:xfrm>
              <a:off x="0" y="0"/>
              <a:ext cx="1971673" cy="1054326"/>
            </a:xfrm>
            <a:custGeom>
              <a:avLst/>
              <a:gdLst/>
              <a:ahLst/>
              <a:cxnLst/>
              <a:rect l="l" t="t" r="r" b="b"/>
              <a:pathLst>
                <a:path w="1971673" h="1054326">
                  <a:moveTo>
                    <a:pt x="0" y="0"/>
                  </a:moveTo>
                  <a:lnTo>
                    <a:pt x="1971673" y="0"/>
                  </a:lnTo>
                  <a:lnTo>
                    <a:pt x="1971673" y="1054326"/>
                  </a:lnTo>
                  <a:lnTo>
                    <a:pt x="0" y="1054326"/>
                  </a:lnTo>
                  <a:close/>
                </a:path>
              </a:pathLst>
            </a:custGeom>
            <a:solidFill>
              <a:srgbClr val="000000"/>
            </a:solidFill>
          </p:spPr>
        </p:sp>
      </p:grpSp>
      <p:grpSp>
        <p:nvGrpSpPr>
          <p:cNvPr id="4" name="Group 4"/>
          <p:cNvGrpSpPr/>
          <p:nvPr/>
        </p:nvGrpSpPr>
        <p:grpSpPr>
          <a:xfrm>
            <a:off x="12421098" y="7062898"/>
            <a:ext cx="5515535" cy="2949361"/>
            <a:chOff x="0" y="0"/>
            <a:chExt cx="1971673" cy="1054326"/>
          </a:xfrm>
        </p:grpSpPr>
        <p:sp>
          <p:nvSpPr>
            <p:cNvPr id="5" name="Freeform 5"/>
            <p:cNvSpPr/>
            <p:nvPr/>
          </p:nvSpPr>
          <p:spPr>
            <a:xfrm>
              <a:off x="0" y="0"/>
              <a:ext cx="1971673" cy="1054326"/>
            </a:xfrm>
            <a:custGeom>
              <a:avLst/>
              <a:gdLst/>
              <a:ahLst/>
              <a:cxnLst/>
              <a:rect l="l" t="t" r="r" b="b"/>
              <a:pathLst>
                <a:path w="1971673" h="1054326">
                  <a:moveTo>
                    <a:pt x="0" y="0"/>
                  </a:moveTo>
                  <a:lnTo>
                    <a:pt x="1971673" y="0"/>
                  </a:lnTo>
                  <a:lnTo>
                    <a:pt x="1971673" y="1054326"/>
                  </a:lnTo>
                  <a:lnTo>
                    <a:pt x="0" y="1054326"/>
                  </a:lnTo>
                  <a:close/>
                </a:path>
              </a:pathLst>
            </a:custGeom>
            <a:solidFill>
              <a:srgbClr val="000000"/>
            </a:solidFill>
          </p:spPr>
        </p:sp>
      </p:grpSp>
      <p:grpSp>
        <p:nvGrpSpPr>
          <p:cNvPr id="6" name="Group 6"/>
          <p:cNvGrpSpPr/>
          <p:nvPr/>
        </p:nvGrpSpPr>
        <p:grpSpPr>
          <a:xfrm>
            <a:off x="6386233" y="7062898"/>
            <a:ext cx="5515535" cy="2949361"/>
            <a:chOff x="0" y="0"/>
            <a:chExt cx="1971673" cy="1054326"/>
          </a:xfrm>
        </p:grpSpPr>
        <p:sp>
          <p:nvSpPr>
            <p:cNvPr id="7" name="Freeform 7"/>
            <p:cNvSpPr/>
            <p:nvPr/>
          </p:nvSpPr>
          <p:spPr>
            <a:xfrm>
              <a:off x="0" y="0"/>
              <a:ext cx="1971673" cy="1054326"/>
            </a:xfrm>
            <a:custGeom>
              <a:avLst/>
              <a:gdLst/>
              <a:ahLst/>
              <a:cxnLst/>
              <a:rect l="l" t="t" r="r" b="b"/>
              <a:pathLst>
                <a:path w="1971673" h="1054326">
                  <a:moveTo>
                    <a:pt x="0" y="0"/>
                  </a:moveTo>
                  <a:lnTo>
                    <a:pt x="1971673" y="0"/>
                  </a:lnTo>
                  <a:lnTo>
                    <a:pt x="1971673" y="1054326"/>
                  </a:lnTo>
                  <a:lnTo>
                    <a:pt x="0" y="1054326"/>
                  </a:lnTo>
                  <a:close/>
                </a:path>
              </a:pathLst>
            </a:custGeom>
            <a:solidFill>
              <a:srgbClr val="000000"/>
            </a:solidFill>
          </p:spPr>
        </p:sp>
      </p:grpSp>
      <p:grpSp>
        <p:nvGrpSpPr>
          <p:cNvPr id="8" name="Group 8"/>
          <p:cNvGrpSpPr/>
          <p:nvPr/>
        </p:nvGrpSpPr>
        <p:grpSpPr>
          <a:xfrm>
            <a:off x="6372874" y="3011573"/>
            <a:ext cx="5515535" cy="2949361"/>
            <a:chOff x="0" y="0"/>
            <a:chExt cx="1971673" cy="1054326"/>
          </a:xfrm>
        </p:grpSpPr>
        <p:sp>
          <p:nvSpPr>
            <p:cNvPr id="9" name="Freeform 9"/>
            <p:cNvSpPr/>
            <p:nvPr/>
          </p:nvSpPr>
          <p:spPr>
            <a:xfrm>
              <a:off x="0" y="0"/>
              <a:ext cx="1971673" cy="1054326"/>
            </a:xfrm>
            <a:custGeom>
              <a:avLst/>
              <a:gdLst/>
              <a:ahLst/>
              <a:cxnLst/>
              <a:rect l="l" t="t" r="r" b="b"/>
              <a:pathLst>
                <a:path w="1971673" h="1054326">
                  <a:moveTo>
                    <a:pt x="0" y="0"/>
                  </a:moveTo>
                  <a:lnTo>
                    <a:pt x="1971673" y="0"/>
                  </a:lnTo>
                  <a:lnTo>
                    <a:pt x="1971673" y="1054326"/>
                  </a:lnTo>
                  <a:lnTo>
                    <a:pt x="0" y="1054326"/>
                  </a:lnTo>
                  <a:close/>
                </a:path>
              </a:pathLst>
            </a:custGeom>
            <a:solidFill>
              <a:srgbClr val="000000"/>
            </a:solidFill>
          </p:spPr>
        </p:sp>
      </p:grpSp>
      <p:grpSp>
        <p:nvGrpSpPr>
          <p:cNvPr id="10" name="Group 10"/>
          <p:cNvGrpSpPr/>
          <p:nvPr/>
        </p:nvGrpSpPr>
        <p:grpSpPr>
          <a:xfrm>
            <a:off x="336914" y="3011573"/>
            <a:ext cx="5515535" cy="2949361"/>
            <a:chOff x="0" y="0"/>
            <a:chExt cx="1971673" cy="1054326"/>
          </a:xfrm>
        </p:grpSpPr>
        <p:sp>
          <p:nvSpPr>
            <p:cNvPr id="11" name="Freeform 11"/>
            <p:cNvSpPr/>
            <p:nvPr/>
          </p:nvSpPr>
          <p:spPr>
            <a:xfrm>
              <a:off x="0" y="0"/>
              <a:ext cx="1971673" cy="1054326"/>
            </a:xfrm>
            <a:custGeom>
              <a:avLst/>
              <a:gdLst/>
              <a:ahLst/>
              <a:cxnLst/>
              <a:rect l="l" t="t" r="r" b="b"/>
              <a:pathLst>
                <a:path w="1971673" h="1054326">
                  <a:moveTo>
                    <a:pt x="0" y="0"/>
                  </a:moveTo>
                  <a:lnTo>
                    <a:pt x="1971673" y="0"/>
                  </a:lnTo>
                  <a:lnTo>
                    <a:pt x="1971673" y="1054326"/>
                  </a:lnTo>
                  <a:lnTo>
                    <a:pt x="0" y="1054326"/>
                  </a:lnTo>
                  <a:close/>
                </a:path>
              </a:pathLst>
            </a:custGeom>
            <a:solidFill>
              <a:srgbClr val="000000"/>
            </a:solidFill>
          </p:spPr>
        </p:sp>
      </p:grpSp>
      <p:pic>
        <p:nvPicPr>
          <p:cNvPr id="12" name="Picture 12"/>
          <p:cNvPicPr>
            <a:picLocks noChangeAspect="1"/>
          </p:cNvPicPr>
          <p:nvPr/>
        </p:nvPicPr>
        <p:blipFill>
          <a:blip r:embed="rId3">
            <a:alphaModFix amt="94000"/>
          </a:blip>
          <a:srcRect t="14819" r="414" b="14177"/>
          <a:stretch>
            <a:fillRect/>
          </a:stretch>
        </p:blipFill>
        <p:spPr>
          <a:xfrm>
            <a:off x="6372874" y="3011573"/>
            <a:ext cx="5515535" cy="2949361"/>
          </a:xfrm>
          <a:prstGeom prst="rect">
            <a:avLst/>
          </a:prstGeom>
        </p:spPr>
      </p:pic>
      <p:pic>
        <p:nvPicPr>
          <p:cNvPr id="13" name="Picture 13"/>
          <p:cNvPicPr>
            <a:picLocks noChangeAspect="1"/>
          </p:cNvPicPr>
          <p:nvPr/>
        </p:nvPicPr>
        <p:blipFill>
          <a:blip r:embed="rId4"/>
          <a:srcRect l="8941" t="896" r="9281"/>
          <a:stretch>
            <a:fillRect/>
          </a:stretch>
        </p:blipFill>
        <p:spPr>
          <a:xfrm>
            <a:off x="6386233" y="7062898"/>
            <a:ext cx="5515535" cy="2949361"/>
          </a:xfrm>
          <a:prstGeom prst="rect">
            <a:avLst/>
          </a:prstGeom>
        </p:spPr>
      </p:pic>
      <p:pic>
        <p:nvPicPr>
          <p:cNvPr id="14" name="Picture 14"/>
          <p:cNvPicPr>
            <a:picLocks noChangeAspect="1"/>
          </p:cNvPicPr>
          <p:nvPr/>
        </p:nvPicPr>
        <p:blipFill>
          <a:blip r:embed="rId5"/>
          <a:srcRect l="2126" r="2126"/>
          <a:stretch>
            <a:fillRect/>
          </a:stretch>
        </p:blipFill>
        <p:spPr>
          <a:xfrm>
            <a:off x="336914" y="3011573"/>
            <a:ext cx="5515535" cy="2949361"/>
          </a:xfrm>
          <a:prstGeom prst="rect">
            <a:avLst/>
          </a:prstGeom>
        </p:spPr>
      </p:pic>
      <p:pic>
        <p:nvPicPr>
          <p:cNvPr id="15" name="Picture 15"/>
          <p:cNvPicPr>
            <a:picLocks noChangeAspect="1"/>
          </p:cNvPicPr>
          <p:nvPr/>
        </p:nvPicPr>
        <p:blipFill>
          <a:blip r:embed="rId6"/>
          <a:srcRect t="24581" b="14021"/>
          <a:stretch>
            <a:fillRect/>
          </a:stretch>
        </p:blipFill>
        <p:spPr>
          <a:xfrm>
            <a:off x="12388774" y="7062898"/>
            <a:ext cx="5515535" cy="2975801"/>
          </a:xfrm>
          <a:prstGeom prst="rect">
            <a:avLst/>
          </a:prstGeom>
        </p:spPr>
      </p:pic>
      <p:pic>
        <p:nvPicPr>
          <p:cNvPr id="16" name="Picture 16"/>
          <p:cNvPicPr>
            <a:picLocks noChangeAspect="1"/>
          </p:cNvPicPr>
          <p:nvPr/>
        </p:nvPicPr>
        <p:blipFill>
          <a:blip r:embed="rId7"/>
          <a:srcRect t="15789" b="16307"/>
          <a:stretch>
            <a:fillRect/>
          </a:stretch>
        </p:blipFill>
        <p:spPr>
          <a:xfrm>
            <a:off x="336914" y="7089338"/>
            <a:ext cx="5515535" cy="2949361"/>
          </a:xfrm>
          <a:prstGeom prst="rect">
            <a:avLst/>
          </a:prstGeom>
        </p:spPr>
      </p:pic>
      <p:pic>
        <p:nvPicPr>
          <p:cNvPr id="17" name="Picture 17"/>
          <p:cNvPicPr>
            <a:picLocks noChangeAspect="1"/>
          </p:cNvPicPr>
          <p:nvPr/>
        </p:nvPicPr>
        <p:blipFill>
          <a:blip r:embed="rId8"/>
          <a:srcRect t="1731" r="32" b="3383"/>
          <a:stretch>
            <a:fillRect/>
          </a:stretch>
        </p:blipFill>
        <p:spPr>
          <a:xfrm>
            <a:off x="12388774" y="3011573"/>
            <a:ext cx="5515535" cy="2949361"/>
          </a:xfrm>
          <a:prstGeom prst="rect">
            <a:avLst/>
          </a:prstGeom>
        </p:spPr>
      </p:pic>
      <p:sp>
        <p:nvSpPr>
          <p:cNvPr id="18" name="TextBox 18"/>
          <p:cNvSpPr txBox="1"/>
          <p:nvPr/>
        </p:nvSpPr>
        <p:spPr>
          <a:xfrm>
            <a:off x="336914" y="413742"/>
            <a:ext cx="8943767" cy="1220391"/>
          </a:xfrm>
          <a:prstGeom prst="rect">
            <a:avLst/>
          </a:prstGeom>
        </p:spPr>
        <p:txBody>
          <a:bodyPr lIns="0" tIns="0" rIns="0" bIns="0" rtlCol="0" anchor="t">
            <a:spAutoFit/>
          </a:bodyPr>
          <a:lstStyle/>
          <a:p>
            <a:pPr>
              <a:lnSpc>
                <a:spcPts val="9600"/>
              </a:lnSpc>
            </a:pPr>
            <a:r>
              <a:rPr lang="en-US" sz="8000" spc="-632">
                <a:solidFill>
                  <a:srgbClr val="FFFFFF"/>
                </a:solidFill>
                <a:latin typeface="Montserrat Classic Bold"/>
              </a:rPr>
              <a:t>VAEs in Application</a:t>
            </a:r>
          </a:p>
        </p:txBody>
      </p:sp>
      <p:sp>
        <p:nvSpPr>
          <p:cNvPr id="19" name="TextBox 19"/>
          <p:cNvSpPr txBox="1"/>
          <p:nvPr/>
        </p:nvSpPr>
        <p:spPr>
          <a:xfrm>
            <a:off x="358039" y="5960934"/>
            <a:ext cx="5473287" cy="1101964"/>
          </a:xfrm>
          <a:prstGeom prst="rect">
            <a:avLst/>
          </a:prstGeom>
        </p:spPr>
        <p:txBody>
          <a:bodyPr lIns="0" tIns="0" rIns="0" bIns="0" rtlCol="0" anchor="t">
            <a:spAutoFit/>
          </a:bodyPr>
          <a:lstStyle/>
          <a:p>
            <a:pPr algn="ctr">
              <a:lnSpc>
                <a:spcPts val="4377"/>
              </a:lnSpc>
            </a:pPr>
            <a:r>
              <a:rPr lang="en-US" sz="3647">
                <a:solidFill>
                  <a:srgbClr val="FAFF00"/>
                </a:solidFill>
                <a:latin typeface="Montserrat Classic Bold"/>
              </a:rPr>
              <a:t>Dimensionality Reduction </a:t>
            </a:r>
          </a:p>
        </p:txBody>
      </p:sp>
      <p:sp>
        <p:nvSpPr>
          <p:cNvPr id="20" name="TextBox 20"/>
          <p:cNvSpPr txBox="1"/>
          <p:nvPr/>
        </p:nvSpPr>
        <p:spPr>
          <a:xfrm>
            <a:off x="12675228" y="6245537"/>
            <a:ext cx="5066921" cy="632222"/>
          </a:xfrm>
          <a:prstGeom prst="rect">
            <a:avLst/>
          </a:prstGeom>
        </p:spPr>
        <p:txBody>
          <a:bodyPr lIns="0" tIns="0" rIns="0" bIns="0" rtlCol="0" anchor="t">
            <a:spAutoFit/>
          </a:bodyPr>
          <a:lstStyle/>
          <a:p>
            <a:pPr algn="ctr">
              <a:lnSpc>
                <a:spcPts val="5040"/>
              </a:lnSpc>
            </a:pPr>
            <a:r>
              <a:rPr lang="en-US" sz="4200">
                <a:solidFill>
                  <a:srgbClr val="FAFF00"/>
                </a:solidFill>
                <a:latin typeface="Montserrat Classic Bold"/>
              </a:rPr>
              <a:t>Image Processing</a:t>
            </a:r>
          </a:p>
        </p:txBody>
      </p:sp>
      <p:sp>
        <p:nvSpPr>
          <p:cNvPr id="21" name="TextBox 21"/>
          <p:cNvSpPr txBox="1"/>
          <p:nvPr/>
        </p:nvSpPr>
        <p:spPr>
          <a:xfrm>
            <a:off x="6386233" y="6245537"/>
            <a:ext cx="5607958" cy="632222"/>
          </a:xfrm>
          <a:prstGeom prst="rect">
            <a:avLst/>
          </a:prstGeom>
        </p:spPr>
        <p:txBody>
          <a:bodyPr lIns="0" tIns="0" rIns="0" bIns="0" rtlCol="0" anchor="t">
            <a:spAutoFit/>
          </a:bodyPr>
          <a:lstStyle/>
          <a:p>
            <a:pPr algn="ctr">
              <a:lnSpc>
                <a:spcPts val="5040"/>
              </a:lnSpc>
            </a:pPr>
            <a:r>
              <a:rPr lang="en-US" sz="4200">
                <a:solidFill>
                  <a:srgbClr val="FAFF00"/>
                </a:solidFill>
                <a:latin typeface="Montserrat Classic Bold"/>
              </a:rPr>
              <a:t>Anomaly Detection</a:t>
            </a:r>
          </a:p>
        </p:txBody>
      </p:sp>
      <p:sp>
        <p:nvSpPr>
          <p:cNvPr id="22" name="TextBox 22"/>
          <p:cNvSpPr txBox="1"/>
          <p:nvPr/>
        </p:nvSpPr>
        <p:spPr>
          <a:xfrm>
            <a:off x="7031140" y="1634133"/>
            <a:ext cx="4225720" cy="1264444"/>
          </a:xfrm>
          <a:prstGeom prst="rect">
            <a:avLst/>
          </a:prstGeom>
        </p:spPr>
        <p:txBody>
          <a:bodyPr lIns="0" tIns="0" rIns="0" bIns="0" rtlCol="0" anchor="t">
            <a:spAutoFit/>
          </a:bodyPr>
          <a:lstStyle/>
          <a:p>
            <a:pPr algn="ctr">
              <a:lnSpc>
                <a:spcPts val="5040"/>
              </a:lnSpc>
            </a:pPr>
            <a:r>
              <a:rPr lang="en-US" sz="4200">
                <a:solidFill>
                  <a:srgbClr val="FAFF00"/>
                </a:solidFill>
                <a:latin typeface="Montserrat Classic Bold"/>
              </a:rPr>
              <a:t>Relationships with PCA</a:t>
            </a:r>
          </a:p>
        </p:txBody>
      </p:sp>
      <p:sp>
        <p:nvSpPr>
          <p:cNvPr id="23" name="TextBox 23"/>
          <p:cNvSpPr txBox="1"/>
          <p:nvPr/>
        </p:nvSpPr>
        <p:spPr>
          <a:xfrm>
            <a:off x="570479" y="2181943"/>
            <a:ext cx="5048405" cy="690269"/>
          </a:xfrm>
          <a:prstGeom prst="rect">
            <a:avLst/>
          </a:prstGeom>
        </p:spPr>
        <p:txBody>
          <a:bodyPr lIns="0" tIns="0" rIns="0" bIns="0" rtlCol="0" anchor="t">
            <a:spAutoFit/>
          </a:bodyPr>
          <a:lstStyle/>
          <a:p>
            <a:pPr algn="ctr">
              <a:lnSpc>
                <a:spcPts val="5400"/>
              </a:lnSpc>
            </a:pPr>
            <a:r>
              <a:rPr lang="en-US" sz="4500">
                <a:solidFill>
                  <a:srgbClr val="FAFF00"/>
                </a:solidFill>
                <a:latin typeface="Montserrat Classic Bold"/>
              </a:rPr>
              <a:t>Face Generation</a:t>
            </a:r>
          </a:p>
        </p:txBody>
      </p:sp>
      <p:sp>
        <p:nvSpPr>
          <p:cNvPr id="24" name="TextBox 24"/>
          <p:cNvSpPr txBox="1"/>
          <p:nvPr/>
        </p:nvSpPr>
        <p:spPr>
          <a:xfrm>
            <a:off x="12615583" y="1607769"/>
            <a:ext cx="5126567" cy="1264444"/>
          </a:xfrm>
          <a:prstGeom prst="rect">
            <a:avLst/>
          </a:prstGeom>
        </p:spPr>
        <p:txBody>
          <a:bodyPr lIns="0" tIns="0" rIns="0" bIns="0" rtlCol="0" anchor="t">
            <a:spAutoFit/>
          </a:bodyPr>
          <a:lstStyle/>
          <a:p>
            <a:pPr algn="ctr">
              <a:lnSpc>
                <a:spcPts val="5040"/>
              </a:lnSpc>
            </a:pPr>
            <a:r>
              <a:rPr lang="en-US" sz="4200">
                <a:solidFill>
                  <a:srgbClr val="FAFF00"/>
                </a:solidFill>
                <a:latin typeface="Montserrat Classic Bold"/>
              </a:rPr>
              <a:t>Information Retrieval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pic>
        <p:nvPicPr>
          <p:cNvPr id="3" name="Picture 3"/>
          <p:cNvPicPr>
            <a:picLocks noChangeAspect="1"/>
          </p:cNvPicPr>
          <p:nvPr/>
        </p:nvPicPr>
        <p:blipFill>
          <a:blip r:embed="rId3"/>
          <a:srcRect t="50067" r="74430"/>
          <a:stretch>
            <a:fillRect/>
          </a:stretch>
        </p:blipFill>
        <p:spPr>
          <a:xfrm>
            <a:off x="10361330" y="2921442"/>
            <a:ext cx="6113269" cy="6112248"/>
          </a:xfrm>
          <a:prstGeom prst="rect">
            <a:avLst/>
          </a:prstGeom>
        </p:spPr>
      </p:pic>
      <p:sp>
        <p:nvSpPr>
          <p:cNvPr id="4" name="TextBox 4"/>
          <p:cNvSpPr txBox="1"/>
          <p:nvPr/>
        </p:nvSpPr>
        <p:spPr>
          <a:xfrm>
            <a:off x="1028700" y="3839354"/>
            <a:ext cx="8115300" cy="4260397"/>
          </a:xfrm>
          <a:prstGeom prst="rect">
            <a:avLst/>
          </a:prstGeom>
        </p:spPr>
        <p:txBody>
          <a:bodyPr lIns="0" tIns="0" rIns="0" bIns="0" rtlCol="0" anchor="t">
            <a:spAutoFit/>
          </a:bodyPr>
          <a:lstStyle/>
          <a:p>
            <a:pPr>
              <a:lnSpc>
                <a:spcPts val="4799"/>
              </a:lnSpc>
            </a:pPr>
            <a:r>
              <a:rPr lang="en-US" sz="3199" dirty="0">
                <a:solidFill>
                  <a:srgbClr val="000000"/>
                </a:solidFill>
                <a:latin typeface="Lora"/>
              </a:rPr>
              <a:t>VAEs learn a given distribution comparing its input to its output, this is good for learning hidden representations of data, but is bad for generating new data. This is mainly because we learn an averaged representation of the data thus the output becomes blurry.</a:t>
            </a:r>
          </a:p>
        </p:txBody>
      </p:sp>
      <p:sp>
        <p:nvSpPr>
          <p:cNvPr id="5" name="TextBox 5"/>
          <p:cNvSpPr txBox="1"/>
          <p:nvPr/>
        </p:nvSpPr>
        <p:spPr>
          <a:xfrm>
            <a:off x="1028700" y="1028700"/>
            <a:ext cx="5760472"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3 - Comparison</a:t>
            </a:r>
          </a:p>
        </p:txBody>
      </p:sp>
      <p:sp>
        <p:nvSpPr>
          <p:cNvPr id="6" name="TextBox 6"/>
          <p:cNvSpPr txBox="1"/>
          <p:nvPr/>
        </p:nvSpPr>
        <p:spPr>
          <a:xfrm>
            <a:off x="0" y="9821660"/>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10</a:t>
            </a:r>
          </a:p>
        </p:txBody>
      </p:sp>
      <p:sp>
        <p:nvSpPr>
          <p:cNvPr id="7" name="TextBox 7"/>
          <p:cNvSpPr txBox="1"/>
          <p:nvPr/>
        </p:nvSpPr>
        <p:spPr>
          <a:xfrm>
            <a:off x="11579837" y="9182100"/>
            <a:ext cx="3676254" cy="430453"/>
          </a:xfrm>
          <a:prstGeom prst="rect">
            <a:avLst/>
          </a:prstGeom>
        </p:spPr>
        <p:txBody>
          <a:bodyPr lIns="0" tIns="0" rIns="0" bIns="0" rtlCol="0" anchor="t">
            <a:spAutoFit/>
          </a:bodyPr>
          <a:lstStyle/>
          <a:p>
            <a:pPr algn="just">
              <a:lnSpc>
                <a:spcPts val="3600"/>
              </a:lnSpc>
            </a:pPr>
            <a:r>
              <a:rPr lang="en-US" sz="2400">
                <a:solidFill>
                  <a:srgbClr val="000000"/>
                </a:solidFill>
                <a:latin typeface="Lora"/>
              </a:rPr>
              <a:t>Generated faces by VAEs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pic>
        <p:nvPicPr>
          <p:cNvPr id="3" name="Picture 3"/>
          <p:cNvPicPr>
            <a:picLocks noChangeAspect="1"/>
          </p:cNvPicPr>
          <p:nvPr/>
        </p:nvPicPr>
        <p:blipFill>
          <a:blip r:embed="rId3"/>
          <a:srcRect r="50377"/>
          <a:stretch>
            <a:fillRect/>
          </a:stretch>
        </p:blipFill>
        <p:spPr>
          <a:xfrm>
            <a:off x="10501461" y="2625355"/>
            <a:ext cx="5850608" cy="5895098"/>
          </a:xfrm>
          <a:prstGeom prst="rect">
            <a:avLst/>
          </a:prstGeom>
        </p:spPr>
      </p:pic>
      <p:sp>
        <p:nvSpPr>
          <p:cNvPr id="4" name="TextBox 4"/>
          <p:cNvSpPr txBox="1"/>
          <p:nvPr/>
        </p:nvSpPr>
        <p:spPr>
          <a:xfrm>
            <a:off x="1028700" y="3293458"/>
            <a:ext cx="7423545" cy="4794541"/>
          </a:xfrm>
          <a:prstGeom prst="rect">
            <a:avLst/>
          </a:prstGeom>
        </p:spPr>
        <p:txBody>
          <a:bodyPr lIns="0" tIns="0" rIns="0" bIns="0" rtlCol="0" anchor="t">
            <a:spAutoFit/>
          </a:bodyPr>
          <a:lstStyle/>
          <a:p>
            <a:pPr>
              <a:lnSpc>
                <a:spcPts val="4799"/>
              </a:lnSpc>
            </a:pPr>
            <a:r>
              <a:rPr lang="en-US" sz="3199" dirty="0">
                <a:solidFill>
                  <a:srgbClr val="000000"/>
                </a:solidFill>
                <a:latin typeface="Lora"/>
              </a:rPr>
              <a:t>GANs take an entirely different approach. They use Discriminator to measure the distance between the generated and the real data. </a:t>
            </a:r>
          </a:p>
          <a:p>
            <a:pPr>
              <a:lnSpc>
                <a:spcPts val="4799"/>
              </a:lnSpc>
            </a:pPr>
            <a:r>
              <a:rPr lang="en-US" sz="3199" dirty="0">
                <a:solidFill>
                  <a:srgbClr val="000000"/>
                </a:solidFill>
                <a:latin typeface="Lora"/>
              </a:rPr>
              <a:t>It returns a number between 0 and 1. The generators goal then is learning to convince the Discriminator into believing it is generating real data. </a:t>
            </a:r>
          </a:p>
        </p:txBody>
      </p:sp>
      <p:sp>
        <p:nvSpPr>
          <p:cNvPr id="5" name="TextBox 5"/>
          <p:cNvSpPr txBox="1"/>
          <p:nvPr/>
        </p:nvSpPr>
        <p:spPr>
          <a:xfrm>
            <a:off x="1028700" y="1028700"/>
            <a:ext cx="5760472"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3 - Comparison</a:t>
            </a:r>
          </a:p>
        </p:txBody>
      </p:sp>
      <p:sp>
        <p:nvSpPr>
          <p:cNvPr id="6" name="TextBox 6"/>
          <p:cNvSpPr txBox="1"/>
          <p:nvPr/>
        </p:nvSpPr>
        <p:spPr>
          <a:xfrm>
            <a:off x="0" y="9774197"/>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11</a:t>
            </a:r>
          </a:p>
        </p:txBody>
      </p:sp>
      <p:sp>
        <p:nvSpPr>
          <p:cNvPr id="7" name="TextBox 7"/>
          <p:cNvSpPr txBox="1"/>
          <p:nvPr/>
        </p:nvSpPr>
        <p:spPr>
          <a:xfrm>
            <a:off x="10004295" y="8693959"/>
            <a:ext cx="6844940" cy="430453"/>
          </a:xfrm>
          <a:prstGeom prst="rect">
            <a:avLst/>
          </a:prstGeom>
        </p:spPr>
        <p:txBody>
          <a:bodyPr lIns="0" tIns="0" rIns="0" bIns="0" rtlCol="0" anchor="t">
            <a:spAutoFit/>
          </a:bodyPr>
          <a:lstStyle/>
          <a:p>
            <a:pPr algn="just">
              <a:lnSpc>
                <a:spcPts val="3600"/>
              </a:lnSpc>
            </a:pPr>
            <a:r>
              <a:rPr lang="en-US" sz="2400">
                <a:solidFill>
                  <a:srgbClr val="000000"/>
                </a:solidFill>
                <a:latin typeface="Lora"/>
              </a:rPr>
              <a:t>Imaginary celebrity that generated by StyleGAN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pic>
        <p:nvPicPr>
          <p:cNvPr id="3" name="Picture 3"/>
          <p:cNvPicPr>
            <a:picLocks noChangeAspect="1"/>
          </p:cNvPicPr>
          <p:nvPr/>
        </p:nvPicPr>
        <p:blipFill>
          <a:blip r:embed="rId3"/>
          <a:srcRect l="3885" r="7612"/>
          <a:stretch>
            <a:fillRect/>
          </a:stretch>
        </p:blipFill>
        <p:spPr>
          <a:xfrm>
            <a:off x="10361330" y="1625565"/>
            <a:ext cx="6607879" cy="7035870"/>
          </a:xfrm>
          <a:prstGeom prst="rect">
            <a:avLst/>
          </a:prstGeom>
        </p:spPr>
      </p:pic>
      <p:sp>
        <p:nvSpPr>
          <p:cNvPr id="4" name="TextBox 4"/>
          <p:cNvSpPr txBox="1"/>
          <p:nvPr/>
        </p:nvSpPr>
        <p:spPr>
          <a:xfrm>
            <a:off x="1028700" y="3183806"/>
            <a:ext cx="8115300" cy="4260397"/>
          </a:xfrm>
          <a:prstGeom prst="rect">
            <a:avLst/>
          </a:prstGeom>
        </p:spPr>
        <p:txBody>
          <a:bodyPr lIns="0" tIns="0" rIns="0" bIns="0" rtlCol="0" anchor="t">
            <a:spAutoFit/>
          </a:bodyPr>
          <a:lstStyle/>
          <a:p>
            <a:pPr>
              <a:lnSpc>
                <a:spcPts val="4799"/>
              </a:lnSpc>
            </a:pPr>
            <a:r>
              <a:rPr lang="en-US" sz="3199" dirty="0">
                <a:solidFill>
                  <a:srgbClr val="000000"/>
                </a:solidFill>
                <a:latin typeface="Lora"/>
              </a:rPr>
              <a:t>To generate random new outputs and explore the variations on data, VAEs work better GANs. Because VAEs stores latent attributes as probability distributions. Feature values are Gaussian distributed. While creating new sample, these features can be specialized.</a:t>
            </a:r>
          </a:p>
        </p:txBody>
      </p:sp>
      <p:sp>
        <p:nvSpPr>
          <p:cNvPr id="5" name="TextBox 5"/>
          <p:cNvSpPr txBox="1"/>
          <p:nvPr/>
        </p:nvSpPr>
        <p:spPr>
          <a:xfrm>
            <a:off x="1028700" y="1028700"/>
            <a:ext cx="5760472"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3 - Comparison</a:t>
            </a:r>
          </a:p>
        </p:txBody>
      </p:sp>
      <p:sp>
        <p:nvSpPr>
          <p:cNvPr id="6" name="TextBox 6"/>
          <p:cNvSpPr txBox="1"/>
          <p:nvPr/>
        </p:nvSpPr>
        <p:spPr>
          <a:xfrm>
            <a:off x="0" y="9789151"/>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12</a:t>
            </a:r>
          </a:p>
        </p:txBody>
      </p:sp>
      <p:sp>
        <p:nvSpPr>
          <p:cNvPr id="7" name="TextBox 7"/>
          <p:cNvSpPr txBox="1"/>
          <p:nvPr/>
        </p:nvSpPr>
        <p:spPr>
          <a:xfrm>
            <a:off x="9685721" y="8827847"/>
            <a:ext cx="8145079" cy="425309"/>
          </a:xfrm>
          <a:prstGeom prst="rect">
            <a:avLst/>
          </a:prstGeom>
        </p:spPr>
        <p:txBody>
          <a:bodyPr wrap="square" lIns="0" tIns="0" rIns="0" bIns="0" rtlCol="0" anchor="t">
            <a:spAutoFit/>
          </a:bodyPr>
          <a:lstStyle/>
          <a:p>
            <a:pPr>
              <a:lnSpc>
                <a:spcPts val="3600"/>
              </a:lnSpc>
            </a:pPr>
            <a:r>
              <a:rPr lang="en-US" sz="2400" dirty="0">
                <a:solidFill>
                  <a:srgbClr val="000000"/>
                </a:solidFill>
                <a:latin typeface="Lora"/>
              </a:rPr>
              <a:t> VAEs stores latent attributes as probability distributions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sp>
        <p:nvSpPr>
          <p:cNvPr id="3" name="TextBox 3"/>
          <p:cNvSpPr txBox="1"/>
          <p:nvPr/>
        </p:nvSpPr>
        <p:spPr>
          <a:xfrm>
            <a:off x="1028700" y="4022725"/>
            <a:ext cx="16230600" cy="2715487"/>
          </a:xfrm>
          <a:prstGeom prst="rect">
            <a:avLst/>
          </a:prstGeom>
        </p:spPr>
        <p:txBody>
          <a:bodyPr lIns="0" tIns="0" rIns="0" bIns="0" rtlCol="0" anchor="t">
            <a:spAutoFit/>
          </a:bodyPr>
          <a:lstStyle/>
          <a:p>
            <a:pPr>
              <a:lnSpc>
                <a:spcPts val="5400"/>
              </a:lnSpc>
            </a:pPr>
            <a:r>
              <a:rPr lang="en-US" sz="3600" dirty="0">
                <a:solidFill>
                  <a:srgbClr val="000000"/>
                </a:solidFill>
                <a:latin typeface="Lora"/>
              </a:rPr>
              <a:t>The most salient difference is that, if relying on standard backpropagation, VAEs cannot have discrete variables at the input of the generator because latent attributes are Gaussian distributed, while GANs cannot have discrete variables at the output of the generator.</a:t>
            </a:r>
          </a:p>
        </p:txBody>
      </p:sp>
      <p:sp>
        <p:nvSpPr>
          <p:cNvPr id="4" name="TextBox 4"/>
          <p:cNvSpPr txBox="1"/>
          <p:nvPr/>
        </p:nvSpPr>
        <p:spPr>
          <a:xfrm>
            <a:off x="1028700" y="1028700"/>
            <a:ext cx="5760472"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3 - Comparison</a:t>
            </a:r>
          </a:p>
        </p:txBody>
      </p:sp>
      <p:sp>
        <p:nvSpPr>
          <p:cNvPr id="5" name="TextBox 5"/>
          <p:cNvSpPr txBox="1"/>
          <p:nvPr/>
        </p:nvSpPr>
        <p:spPr>
          <a:xfrm>
            <a:off x="0" y="9789151"/>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13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sp>
        <p:nvSpPr>
          <p:cNvPr id="3" name="TextBox 3"/>
          <p:cNvSpPr txBox="1"/>
          <p:nvPr/>
        </p:nvSpPr>
        <p:spPr>
          <a:xfrm>
            <a:off x="1028700" y="3717601"/>
            <a:ext cx="16230600" cy="3407921"/>
          </a:xfrm>
          <a:prstGeom prst="rect">
            <a:avLst/>
          </a:prstGeom>
        </p:spPr>
        <p:txBody>
          <a:bodyPr lIns="0" tIns="0" rIns="0" bIns="0" rtlCol="0" anchor="t">
            <a:spAutoFit/>
          </a:bodyPr>
          <a:lstStyle/>
          <a:p>
            <a:pPr>
              <a:lnSpc>
                <a:spcPts val="5399"/>
              </a:lnSpc>
            </a:pPr>
            <a:r>
              <a:rPr lang="en-US" sz="3599" dirty="0">
                <a:solidFill>
                  <a:srgbClr val="000000"/>
                </a:solidFill>
                <a:latin typeface="Lora"/>
              </a:rPr>
              <a:t>GANs require ﬁnding a ”Nash Equilibrium” during training. That is a point in the game where set to terminate. However there is no concrete algorithm to determine this equilibrium end of game point yet. On the other hand VAEs offer a closed form objective. There is a formula that can be used to determine the end of training phase in VAEs.</a:t>
            </a:r>
          </a:p>
        </p:txBody>
      </p:sp>
      <p:sp>
        <p:nvSpPr>
          <p:cNvPr id="4" name="TextBox 4"/>
          <p:cNvSpPr txBox="1"/>
          <p:nvPr/>
        </p:nvSpPr>
        <p:spPr>
          <a:xfrm>
            <a:off x="1028700" y="1028700"/>
            <a:ext cx="5760472"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3 - Comparison</a:t>
            </a:r>
          </a:p>
        </p:txBody>
      </p:sp>
      <p:sp>
        <p:nvSpPr>
          <p:cNvPr id="5" name="TextBox 5"/>
          <p:cNvSpPr txBox="1"/>
          <p:nvPr/>
        </p:nvSpPr>
        <p:spPr>
          <a:xfrm>
            <a:off x="0" y="9789151"/>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14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0000"/>
          </a:blip>
          <a:srcRect/>
          <a:stretch>
            <a:fillRect/>
          </a:stretch>
        </p:blipFill>
        <p:spPr>
          <a:xfrm>
            <a:off x="10361330" y="12700"/>
            <a:ext cx="7926670" cy="8229600"/>
          </a:xfrm>
          <a:prstGeom prst="rect">
            <a:avLst/>
          </a:prstGeom>
        </p:spPr>
      </p:pic>
      <p:pic>
        <p:nvPicPr>
          <p:cNvPr id="3" name="Picture 3"/>
          <p:cNvPicPr>
            <a:picLocks noChangeAspect="1"/>
          </p:cNvPicPr>
          <p:nvPr/>
        </p:nvPicPr>
        <p:blipFill>
          <a:blip r:embed="rId4"/>
          <a:srcRect t="40" b="40"/>
          <a:stretch>
            <a:fillRect/>
          </a:stretch>
        </p:blipFill>
        <p:spPr>
          <a:xfrm>
            <a:off x="8395165" y="2003822"/>
            <a:ext cx="9642180" cy="6363839"/>
          </a:xfrm>
          <a:prstGeom prst="rect">
            <a:avLst/>
          </a:prstGeom>
        </p:spPr>
      </p:pic>
      <p:sp>
        <p:nvSpPr>
          <p:cNvPr id="4" name="TextBox 4"/>
          <p:cNvSpPr txBox="1"/>
          <p:nvPr/>
        </p:nvSpPr>
        <p:spPr>
          <a:xfrm>
            <a:off x="1184903" y="3449194"/>
            <a:ext cx="6804556" cy="4190698"/>
          </a:xfrm>
          <a:prstGeom prst="rect">
            <a:avLst/>
          </a:prstGeom>
        </p:spPr>
        <p:txBody>
          <a:bodyPr lIns="0" tIns="0" rIns="0" bIns="0" rtlCol="0" anchor="t">
            <a:spAutoFit/>
          </a:bodyPr>
          <a:lstStyle/>
          <a:p>
            <a:pPr marL="528320" lvl="1" indent="-264160">
              <a:lnSpc>
                <a:spcPts val="4799"/>
              </a:lnSpc>
              <a:buFont typeface="Arial"/>
              <a:buChar char="•"/>
            </a:pPr>
            <a:r>
              <a:rPr lang="en-US" sz="3199" dirty="0">
                <a:solidFill>
                  <a:srgbClr val="000000"/>
                </a:solidFill>
                <a:latin typeface="Lora"/>
              </a:rPr>
              <a:t>In </a:t>
            </a:r>
            <a:r>
              <a:rPr lang="en-US" sz="3199" dirty="0">
                <a:solidFill>
                  <a:srgbClr val="000000"/>
                </a:solidFill>
                <a:latin typeface="Lora Bold"/>
              </a:rPr>
              <a:t>explicit </a:t>
            </a:r>
            <a:r>
              <a:rPr lang="en-US" sz="3199" dirty="0">
                <a:solidFill>
                  <a:srgbClr val="000000"/>
                </a:solidFill>
                <a:latin typeface="Lora"/>
              </a:rPr>
              <a:t>model, the task is to learn probability distribution underlying the data explicitly.</a:t>
            </a:r>
          </a:p>
          <a:p>
            <a:pPr marL="528320" lvl="1" indent="-264160">
              <a:lnSpc>
                <a:spcPts val="4799"/>
              </a:lnSpc>
              <a:buFont typeface="Arial"/>
              <a:buChar char="•"/>
            </a:pPr>
            <a:r>
              <a:rPr lang="en-US" sz="3199" dirty="0">
                <a:solidFill>
                  <a:srgbClr val="000000"/>
                </a:solidFill>
                <a:latin typeface="Lora Bold"/>
              </a:rPr>
              <a:t>Implicit</a:t>
            </a:r>
            <a:r>
              <a:rPr lang="en-US" sz="3199" dirty="0">
                <a:solidFill>
                  <a:srgbClr val="000000"/>
                </a:solidFill>
                <a:latin typeface="Lora"/>
              </a:rPr>
              <a:t> generative models learn data distribution without explicitly defines a density function.</a:t>
            </a:r>
          </a:p>
        </p:txBody>
      </p:sp>
      <p:sp>
        <p:nvSpPr>
          <p:cNvPr id="5" name="TextBox 5"/>
          <p:cNvSpPr txBox="1"/>
          <p:nvPr/>
        </p:nvSpPr>
        <p:spPr>
          <a:xfrm>
            <a:off x="1028700" y="1028700"/>
            <a:ext cx="5760472"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3 - Comparison</a:t>
            </a:r>
          </a:p>
        </p:txBody>
      </p:sp>
      <p:sp>
        <p:nvSpPr>
          <p:cNvPr id="6" name="TextBox 6"/>
          <p:cNvSpPr txBox="1"/>
          <p:nvPr/>
        </p:nvSpPr>
        <p:spPr>
          <a:xfrm>
            <a:off x="0" y="9789151"/>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15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0000"/>
          </a:blip>
          <a:srcRect/>
          <a:stretch>
            <a:fillRect/>
          </a:stretch>
        </p:blipFill>
        <p:spPr>
          <a:xfrm>
            <a:off x="10361330" y="12700"/>
            <a:ext cx="7926670" cy="8229600"/>
          </a:xfrm>
          <a:prstGeom prst="rect">
            <a:avLst/>
          </a:prstGeom>
        </p:spPr>
      </p:pic>
      <p:pic>
        <p:nvPicPr>
          <p:cNvPr id="3" name="Picture 3"/>
          <p:cNvPicPr>
            <a:picLocks noChangeAspect="1"/>
          </p:cNvPicPr>
          <p:nvPr/>
        </p:nvPicPr>
        <p:blipFill>
          <a:blip r:embed="rId4"/>
          <a:srcRect l="1289" t="5483" r="2145" b="10966"/>
          <a:stretch>
            <a:fillRect/>
          </a:stretch>
        </p:blipFill>
        <p:spPr>
          <a:xfrm>
            <a:off x="716743" y="3721372"/>
            <a:ext cx="16854514" cy="3328695"/>
          </a:xfrm>
          <a:prstGeom prst="rect">
            <a:avLst/>
          </a:prstGeom>
        </p:spPr>
      </p:pic>
      <p:sp>
        <p:nvSpPr>
          <p:cNvPr id="4" name="TextBox 4"/>
          <p:cNvSpPr txBox="1"/>
          <p:nvPr/>
        </p:nvSpPr>
        <p:spPr>
          <a:xfrm>
            <a:off x="1028700" y="1028700"/>
            <a:ext cx="5760472"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3 - Comparison</a:t>
            </a:r>
          </a:p>
        </p:txBody>
      </p:sp>
      <p:sp>
        <p:nvSpPr>
          <p:cNvPr id="5" name="TextBox 5"/>
          <p:cNvSpPr txBox="1"/>
          <p:nvPr/>
        </p:nvSpPr>
        <p:spPr>
          <a:xfrm>
            <a:off x="0" y="9789151"/>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16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pic>
        <p:nvPicPr>
          <p:cNvPr id="3" name="Picture 3"/>
          <p:cNvPicPr>
            <a:picLocks noChangeAspect="1"/>
          </p:cNvPicPr>
          <p:nvPr/>
        </p:nvPicPr>
        <p:blipFill>
          <a:blip r:embed="rId3"/>
          <a:srcRect t="2820"/>
          <a:stretch>
            <a:fillRect/>
          </a:stretch>
        </p:blipFill>
        <p:spPr>
          <a:xfrm>
            <a:off x="1028700" y="2221533"/>
            <a:ext cx="10424989" cy="4613069"/>
          </a:xfrm>
          <a:prstGeom prst="rect">
            <a:avLst/>
          </a:prstGeom>
        </p:spPr>
      </p:pic>
      <p:sp>
        <p:nvSpPr>
          <p:cNvPr id="4" name="TextBox 4"/>
          <p:cNvSpPr txBox="1"/>
          <p:nvPr/>
        </p:nvSpPr>
        <p:spPr>
          <a:xfrm>
            <a:off x="1028700" y="6879127"/>
            <a:ext cx="16388401" cy="2379173"/>
          </a:xfrm>
          <a:prstGeom prst="rect">
            <a:avLst/>
          </a:prstGeom>
        </p:spPr>
        <p:txBody>
          <a:bodyPr lIns="0" tIns="0" rIns="0" bIns="0" rtlCol="0" anchor="t">
            <a:spAutoFit/>
          </a:bodyPr>
          <a:lstStyle/>
          <a:p>
            <a:pPr>
              <a:lnSpc>
                <a:spcPts val="4799"/>
              </a:lnSpc>
            </a:pPr>
            <a:r>
              <a:rPr lang="en-US" sz="3199" dirty="0">
                <a:solidFill>
                  <a:srgbClr val="000000"/>
                </a:solidFill>
                <a:latin typeface="Lora"/>
              </a:rPr>
              <a:t>It looks like a VAE, the difference is that the decoder is replaced with the generator of the GAN and loss function is calculated using the discriminator. The motivation behind this modiﬁcation is VAEs tend to produce blurry outputs. This blurriness is related to VAE's loss function. </a:t>
            </a:r>
          </a:p>
        </p:txBody>
      </p:sp>
      <p:sp>
        <p:nvSpPr>
          <p:cNvPr id="5" name="TextBox 5"/>
          <p:cNvSpPr txBox="1"/>
          <p:nvPr/>
        </p:nvSpPr>
        <p:spPr>
          <a:xfrm>
            <a:off x="1028700" y="1028700"/>
            <a:ext cx="5760472"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4 - VAE - GAN</a:t>
            </a:r>
          </a:p>
        </p:txBody>
      </p:sp>
      <p:sp>
        <p:nvSpPr>
          <p:cNvPr id="6" name="TextBox 6"/>
          <p:cNvSpPr txBox="1"/>
          <p:nvPr/>
        </p:nvSpPr>
        <p:spPr>
          <a:xfrm>
            <a:off x="0" y="9789151"/>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17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sp>
        <p:nvSpPr>
          <p:cNvPr id="3" name="TextBox 3"/>
          <p:cNvSpPr txBox="1"/>
          <p:nvPr/>
        </p:nvSpPr>
        <p:spPr>
          <a:xfrm>
            <a:off x="949800" y="3688005"/>
            <a:ext cx="16388401" cy="3407984"/>
          </a:xfrm>
          <a:prstGeom prst="rect">
            <a:avLst/>
          </a:prstGeom>
        </p:spPr>
        <p:txBody>
          <a:bodyPr lIns="0" tIns="0" rIns="0" bIns="0" rtlCol="0" anchor="t">
            <a:spAutoFit/>
          </a:bodyPr>
          <a:lstStyle/>
          <a:p>
            <a:pPr>
              <a:lnSpc>
                <a:spcPts val="5400"/>
              </a:lnSpc>
            </a:pPr>
            <a:r>
              <a:rPr lang="en-US" sz="3600" dirty="0">
                <a:solidFill>
                  <a:srgbClr val="000000"/>
                </a:solidFill>
                <a:latin typeface="Lora"/>
              </a:rPr>
              <a:t>This presentation provides a comparative analysis of two popular Generative models on basis of their objective, performance and architecture. Both models have their own strengths and weaknesses. GANs and VAEs are both learn a given data distribution rather than density, but their processes are different. Because of these differences, they can be used in different task.</a:t>
            </a:r>
          </a:p>
        </p:txBody>
      </p:sp>
      <p:sp>
        <p:nvSpPr>
          <p:cNvPr id="4" name="TextBox 4"/>
          <p:cNvSpPr txBox="1"/>
          <p:nvPr/>
        </p:nvSpPr>
        <p:spPr>
          <a:xfrm>
            <a:off x="1028700" y="1028700"/>
            <a:ext cx="3908353"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Summary</a:t>
            </a:r>
          </a:p>
        </p:txBody>
      </p:sp>
      <p:sp>
        <p:nvSpPr>
          <p:cNvPr id="5" name="TextBox 5"/>
          <p:cNvSpPr txBox="1"/>
          <p:nvPr/>
        </p:nvSpPr>
        <p:spPr>
          <a:xfrm>
            <a:off x="0" y="9789151"/>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18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0"/>
            <a:ext cx="7926670" cy="8229600"/>
          </a:xfrm>
          <a:prstGeom prst="rect">
            <a:avLst/>
          </a:prstGeom>
        </p:spPr>
      </p:pic>
      <p:sp>
        <p:nvSpPr>
          <p:cNvPr id="3" name="TextBox 3"/>
          <p:cNvSpPr txBox="1"/>
          <p:nvPr/>
        </p:nvSpPr>
        <p:spPr>
          <a:xfrm>
            <a:off x="1028700" y="1028700"/>
            <a:ext cx="9884893"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What is Generative Model ?</a:t>
            </a:r>
          </a:p>
        </p:txBody>
      </p:sp>
      <p:sp>
        <p:nvSpPr>
          <p:cNvPr id="4" name="TextBox 4"/>
          <p:cNvSpPr txBox="1"/>
          <p:nvPr/>
        </p:nvSpPr>
        <p:spPr>
          <a:xfrm>
            <a:off x="1028700" y="2885523"/>
            <a:ext cx="16230600" cy="5491503"/>
          </a:xfrm>
          <a:prstGeom prst="rect">
            <a:avLst/>
          </a:prstGeom>
        </p:spPr>
        <p:txBody>
          <a:bodyPr lIns="0" tIns="0" rIns="0" bIns="0" rtlCol="0" anchor="t">
            <a:spAutoFit/>
          </a:bodyPr>
          <a:lstStyle/>
          <a:p>
            <a:pPr>
              <a:lnSpc>
                <a:spcPts val="4799"/>
              </a:lnSpc>
            </a:pPr>
            <a:r>
              <a:rPr lang="en-US" sz="3199" dirty="0">
                <a:solidFill>
                  <a:srgbClr val="000000"/>
                </a:solidFill>
                <a:latin typeface="Lora"/>
              </a:rPr>
              <a:t>Informally:</a:t>
            </a:r>
          </a:p>
          <a:p>
            <a:pPr marL="528320" lvl="1" indent="-264160">
              <a:lnSpc>
                <a:spcPts val="4799"/>
              </a:lnSpc>
              <a:buFont typeface="Arial"/>
              <a:buChar char="•"/>
            </a:pPr>
            <a:r>
              <a:rPr lang="en-US" sz="3199" dirty="0">
                <a:solidFill>
                  <a:srgbClr val="000000"/>
                </a:solidFill>
                <a:latin typeface="Lora"/>
              </a:rPr>
              <a:t>Generative models can generate new data distances.</a:t>
            </a:r>
          </a:p>
          <a:p>
            <a:pPr>
              <a:lnSpc>
                <a:spcPts val="4799"/>
              </a:lnSpc>
            </a:pPr>
            <a:endParaRPr lang="en-US" sz="3199" dirty="0">
              <a:solidFill>
                <a:srgbClr val="000000"/>
              </a:solidFill>
              <a:latin typeface="Lora"/>
            </a:endParaRPr>
          </a:p>
          <a:p>
            <a:pPr>
              <a:lnSpc>
                <a:spcPts val="4799"/>
              </a:lnSpc>
            </a:pPr>
            <a:r>
              <a:rPr lang="en-US" sz="3199" dirty="0">
                <a:solidFill>
                  <a:srgbClr val="000000"/>
                </a:solidFill>
                <a:latin typeface="Lora"/>
              </a:rPr>
              <a:t>Formally:</a:t>
            </a:r>
          </a:p>
          <a:p>
            <a:pPr marL="528320" lvl="1" indent="-264160">
              <a:lnSpc>
                <a:spcPts val="4799"/>
              </a:lnSpc>
              <a:buFont typeface="Arial"/>
              <a:buChar char="•"/>
            </a:pPr>
            <a:r>
              <a:rPr lang="en-US" sz="3199" dirty="0">
                <a:solidFill>
                  <a:srgbClr val="000000"/>
                </a:solidFill>
                <a:latin typeface="Lora"/>
              </a:rPr>
              <a:t>Generative models capture the joint probability </a:t>
            </a:r>
            <a:r>
              <a:rPr lang="en-US" sz="3199" dirty="0">
                <a:solidFill>
                  <a:srgbClr val="000000"/>
                </a:solidFill>
                <a:latin typeface="Lora Italics"/>
              </a:rPr>
              <a:t>p(x, y)</a:t>
            </a:r>
            <a:r>
              <a:rPr lang="en-US" sz="3199" dirty="0">
                <a:solidFill>
                  <a:srgbClr val="000000"/>
                </a:solidFill>
                <a:latin typeface="Lora"/>
              </a:rPr>
              <a:t>, or just </a:t>
            </a:r>
            <a:r>
              <a:rPr lang="en-US" sz="3199" dirty="0">
                <a:solidFill>
                  <a:srgbClr val="000000"/>
                </a:solidFill>
                <a:latin typeface="Lora Italics"/>
              </a:rPr>
              <a:t>p(x) </a:t>
            </a:r>
            <a:r>
              <a:rPr lang="en-US" sz="3199" dirty="0">
                <a:solidFill>
                  <a:srgbClr val="000000"/>
                </a:solidFill>
                <a:latin typeface="Lora"/>
              </a:rPr>
              <a:t>if there are no labels.</a:t>
            </a:r>
          </a:p>
          <a:p>
            <a:pPr>
              <a:lnSpc>
                <a:spcPts val="4799"/>
              </a:lnSpc>
            </a:pPr>
            <a:endParaRPr lang="en-US" sz="3199" dirty="0">
              <a:solidFill>
                <a:srgbClr val="000000"/>
              </a:solidFill>
              <a:latin typeface="Lora"/>
            </a:endParaRPr>
          </a:p>
          <a:p>
            <a:pPr>
              <a:lnSpc>
                <a:spcPts val="4799"/>
              </a:lnSpc>
            </a:pPr>
            <a:r>
              <a:rPr lang="en-US" sz="3199" dirty="0">
                <a:solidFill>
                  <a:srgbClr val="000000"/>
                </a:solidFill>
                <a:latin typeface="Lora"/>
              </a:rPr>
              <a:t>Two of the most used and efficient approaches are </a:t>
            </a:r>
          </a:p>
          <a:p>
            <a:pPr>
              <a:lnSpc>
                <a:spcPts val="4799"/>
              </a:lnSpc>
            </a:pPr>
            <a:r>
              <a:rPr lang="en-US" sz="3199" dirty="0">
                <a:solidFill>
                  <a:srgbClr val="000000"/>
                </a:solidFill>
                <a:latin typeface="Lora Bold"/>
              </a:rPr>
              <a:t>Generative Adversarial Networks (GAN) </a:t>
            </a:r>
            <a:r>
              <a:rPr lang="en-US" sz="3199" dirty="0">
                <a:solidFill>
                  <a:srgbClr val="000000"/>
                </a:solidFill>
                <a:latin typeface="Lora"/>
              </a:rPr>
              <a:t>and </a:t>
            </a:r>
            <a:r>
              <a:rPr lang="en-US" sz="3199" dirty="0">
                <a:solidFill>
                  <a:srgbClr val="000000"/>
                </a:solidFill>
                <a:latin typeface="Lora Bold"/>
              </a:rPr>
              <a:t>Variational Autoencoders (VAE)</a:t>
            </a:r>
            <a:r>
              <a:rPr lang="en-US" sz="3199" dirty="0">
                <a:solidFill>
                  <a:srgbClr val="000000"/>
                </a:solidFill>
                <a:latin typeface="Lora"/>
              </a:rPr>
              <a:t>.</a:t>
            </a:r>
          </a:p>
        </p:txBody>
      </p:sp>
      <p:sp>
        <p:nvSpPr>
          <p:cNvPr id="5" name="TextBox 5"/>
          <p:cNvSpPr txBox="1"/>
          <p:nvPr/>
        </p:nvSpPr>
        <p:spPr>
          <a:xfrm>
            <a:off x="0" y="9856769"/>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361330" y="0"/>
            <a:ext cx="7926670" cy="8229600"/>
          </a:xfrm>
          <a:prstGeom prst="rect">
            <a:avLst/>
          </a:prstGeom>
        </p:spPr>
      </p:pic>
      <p:sp>
        <p:nvSpPr>
          <p:cNvPr id="3" name="TextBox 3"/>
          <p:cNvSpPr txBox="1"/>
          <p:nvPr/>
        </p:nvSpPr>
        <p:spPr>
          <a:xfrm>
            <a:off x="2089717" y="1311039"/>
            <a:ext cx="8271613" cy="4381500"/>
          </a:xfrm>
          <a:prstGeom prst="rect">
            <a:avLst/>
          </a:prstGeom>
        </p:spPr>
        <p:txBody>
          <a:bodyPr lIns="0" tIns="0" rIns="0" bIns="0" rtlCol="0" anchor="t">
            <a:spAutoFit/>
          </a:bodyPr>
          <a:lstStyle/>
          <a:p>
            <a:pPr algn="ctr">
              <a:lnSpc>
                <a:spcPts val="11519"/>
              </a:lnSpc>
            </a:pPr>
            <a:r>
              <a:rPr lang="en-US" sz="9600" dirty="0">
                <a:solidFill>
                  <a:srgbClr val="BD2640"/>
                </a:solidFill>
                <a:latin typeface="Montserrat Classic Bold"/>
              </a:rPr>
              <a:t>Thank You For Attention !</a:t>
            </a:r>
          </a:p>
        </p:txBody>
      </p:sp>
      <p:sp>
        <p:nvSpPr>
          <p:cNvPr id="4" name="TextBox 4"/>
          <p:cNvSpPr txBox="1"/>
          <p:nvPr/>
        </p:nvSpPr>
        <p:spPr>
          <a:xfrm>
            <a:off x="2089717" y="7009209"/>
            <a:ext cx="8271613" cy="1220391"/>
          </a:xfrm>
          <a:prstGeom prst="rect">
            <a:avLst/>
          </a:prstGeom>
        </p:spPr>
        <p:txBody>
          <a:bodyPr lIns="0" tIns="0" rIns="0" bIns="0" rtlCol="0" anchor="t">
            <a:spAutoFit/>
          </a:bodyPr>
          <a:lstStyle/>
          <a:p>
            <a:pPr>
              <a:lnSpc>
                <a:spcPts val="9600"/>
              </a:lnSpc>
            </a:pPr>
            <a:r>
              <a:rPr lang="en-US" sz="8000" dirty="0">
                <a:solidFill>
                  <a:srgbClr val="000000"/>
                </a:solidFill>
                <a:latin typeface="Montserrat Classic Bold"/>
              </a:rPr>
              <a:t>Any Questions ?</a:t>
            </a:r>
          </a:p>
        </p:txBody>
      </p:sp>
      <p:sp>
        <p:nvSpPr>
          <p:cNvPr id="5" name="TextBox 5"/>
          <p:cNvSpPr txBox="1"/>
          <p:nvPr/>
        </p:nvSpPr>
        <p:spPr>
          <a:xfrm>
            <a:off x="12942121" y="8952127"/>
            <a:ext cx="5145047" cy="1111726"/>
          </a:xfrm>
          <a:prstGeom prst="rect">
            <a:avLst/>
          </a:prstGeom>
        </p:spPr>
        <p:txBody>
          <a:bodyPr lIns="0" tIns="0" rIns="0" bIns="0" rtlCol="0" anchor="t">
            <a:spAutoFit/>
          </a:bodyPr>
          <a:lstStyle/>
          <a:p>
            <a:pPr algn="r">
              <a:lnSpc>
                <a:spcPts val="4479"/>
              </a:lnSpc>
            </a:pPr>
            <a:r>
              <a:rPr lang="en-US" sz="3199" spc="479">
                <a:solidFill>
                  <a:srgbClr val="000000"/>
                </a:solidFill>
                <a:latin typeface="Lora"/>
              </a:rPr>
              <a:t>Altar Tosun</a:t>
            </a:r>
          </a:p>
          <a:p>
            <a:pPr algn="r">
              <a:lnSpc>
                <a:spcPts val="4479"/>
              </a:lnSpc>
            </a:pPr>
            <a:r>
              <a:rPr lang="en-US" sz="3199" spc="479">
                <a:solidFill>
                  <a:srgbClr val="000000"/>
                </a:solidFill>
                <a:latin typeface="Lora"/>
              </a:rPr>
              <a:t>University of Kassel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6840552"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Summary of  GANs</a:t>
            </a:r>
          </a:p>
        </p:txBody>
      </p:sp>
      <p:pic>
        <p:nvPicPr>
          <p:cNvPr id="3" name="Picture 3"/>
          <p:cNvPicPr>
            <a:picLocks noChangeAspect="1"/>
          </p:cNvPicPr>
          <p:nvPr/>
        </p:nvPicPr>
        <p:blipFill>
          <a:blip r:embed="rId2">
            <a:alphaModFix amt="50000"/>
          </a:blip>
          <a:srcRect/>
          <a:stretch>
            <a:fillRect/>
          </a:stretch>
        </p:blipFill>
        <p:spPr>
          <a:xfrm>
            <a:off x="10361330" y="-26694"/>
            <a:ext cx="7926670" cy="8229600"/>
          </a:xfrm>
          <a:prstGeom prst="rect">
            <a:avLst/>
          </a:prstGeom>
        </p:spPr>
      </p:pic>
      <p:sp>
        <p:nvSpPr>
          <p:cNvPr id="4" name="TextBox 4"/>
          <p:cNvSpPr txBox="1"/>
          <p:nvPr/>
        </p:nvSpPr>
        <p:spPr>
          <a:xfrm>
            <a:off x="1028700" y="2697117"/>
            <a:ext cx="16230600" cy="3430987"/>
          </a:xfrm>
          <a:prstGeom prst="rect">
            <a:avLst/>
          </a:prstGeom>
        </p:spPr>
        <p:txBody>
          <a:bodyPr lIns="0" tIns="0" rIns="0" bIns="0" rtlCol="0" anchor="t">
            <a:spAutoFit/>
          </a:bodyPr>
          <a:lstStyle/>
          <a:p>
            <a:pPr>
              <a:lnSpc>
                <a:spcPts val="4576"/>
              </a:lnSpc>
            </a:pPr>
            <a:r>
              <a:rPr lang="en-US" sz="3200">
                <a:solidFill>
                  <a:srgbClr val="000000"/>
                </a:solidFill>
                <a:latin typeface="Lora"/>
              </a:rPr>
              <a:t>Main idea: minimax two-player game of two neural networks.</a:t>
            </a:r>
          </a:p>
          <a:p>
            <a:pPr marL="528320" lvl="1" indent="-264160">
              <a:lnSpc>
                <a:spcPts val="4576"/>
              </a:lnSpc>
              <a:buFont typeface="Arial"/>
              <a:buChar char="•"/>
            </a:pPr>
            <a:r>
              <a:rPr lang="en-US" sz="3200">
                <a:solidFill>
                  <a:srgbClr val="000000"/>
                </a:solidFill>
                <a:latin typeface="Lora"/>
              </a:rPr>
              <a:t>We train two models: generative model and discriminative model D. </a:t>
            </a:r>
          </a:p>
          <a:p>
            <a:pPr marL="528320" lvl="1" indent="-264160">
              <a:lnSpc>
                <a:spcPts val="4576"/>
              </a:lnSpc>
              <a:buFont typeface="Arial"/>
              <a:buChar char="•"/>
            </a:pPr>
            <a:r>
              <a:rPr lang="en-US" sz="3200">
                <a:solidFill>
                  <a:srgbClr val="000000"/>
                </a:solidFill>
                <a:latin typeface="Lora"/>
              </a:rPr>
              <a:t>G, generates some input sample for model D. </a:t>
            </a:r>
          </a:p>
          <a:p>
            <a:pPr marL="528320" lvl="1" indent="-264160">
              <a:lnSpc>
                <a:spcPts val="4576"/>
              </a:lnSpc>
              <a:buFont typeface="Arial"/>
              <a:buChar char="•"/>
            </a:pPr>
            <a:r>
              <a:rPr lang="en-US" sz="3200">
                <a:solidFill>
                  <a:srgbClr val="000000"/>
                </a:solidFill>
                <a:latin typeface="Lora"/>
              </a:rPr>
              <a:t>D is trying to distinguish samples from the training data and samples generated by model G. </a:t>
            </a:r>
          </a:p>
          <a:p>
            <a:pPr marL="528320" lvl="1" indent="-264160">
              <a:lnSpc>
                <a:spcPts val="4576"/>
              </a:lnSpc>
              <a:buFont typeface="Arial"/>
              <a:buChar char="•"/>
            </a:pPr>
            <a:r>
              <a:rPr lang="en-US" sz="3200">
                <a:solidFill>
                  <a:srgbClr val="000000"/>
                </a:solidFill>
                <a:latin typeface="Lora"/>
              </a:rPr>
              <a:t>The goal of model G is to maximize the probability of model D making a mistake.</a:t>
            </a:r>
          </a:p>
        </p:txBody>
      </p:sp>
      <p:sp>
        <p:nvSpPr>
          <p:cNvPr id="5" name="TextBox 5"/>
          <p:cNvSpPr txBox="1"/>
          <p:nvPr/>
        </p:nvSpPr>
        <p:spPr>
          <a:xfrm>
            <a:off x="1028700" y="6955666"/>
            <a:ext cx="6840552" cy="2216504"/>
          </a:xfrm>
          <a:prstGeom prst="rect">
            <a:avLst/>
          </a:prstGeom>
        </p:spPr>
        <p:txBody>
          <a:bodyPr lIns="0" tIns="0" rIns="0" bIns="0" rtlCol="0" anchor="t">
            <a:spAutoFit/>
          </a:bodyPr>
          <a:lstStyle/>
          <a:p>
            <a:pPr>
              <a:lnSpc>
                <a:spcPts val="6111"/>
              </a:lnSpc>
            </a:pPr>
            <a:r>
              <a:rPr lang="en-US" sz="3199">
                <a:solidFill>
                  <a:srgbClr val="000000"/>
                </a:solidFill>
                <a:latin typeface="Lora Bold"/>
              </a:rPr>
              <a:t>Model G</a:t>
            </a:r>
          </a:p>
          <a:p>
            <a:pPr>
              <a:lnSpc>
                <a:spcPts val="6111"/>
              </a:lnSpc>
            </a:pPr>
            <a:r>
              <a:rPr lang="en-US" sz="3199">
                <a:solidFill>
                  <a:srgbClr val="000000"/>
                </a:solidFill>
                <a:latin typeface="Lora"/>
              </a:rPr>
              <a:t>Model G input: some noise z.</a:t>
            </a:r>
          </a:p>
          <a:p>
            <a:pPr>
              <a:lnSpc>
                <a:spcPts val="6111"/>
              </a:lnSpc>
            </a:pPr>
            <a:r>
              <a:rPr lang="en-US" sz="3199">
                <a:solidFill>
                  <a:srgbClr val="000000"/>
                </a:solidFill>
                <a:latin typeface="Lora"/>
              </a:rPr>
              <a:t>output: input sample for model D.</a:t>
            </a:r>
          </a:p>
        </p:txBody>
      </p:sp>
      <p:sp>
        <p:nvSpPr>
          <p:cNvPr id="6" name="TextBox 6"/>
          <p:cNvSpPr txBox="1"/>
          <p:nvPr/>
        </p:nvSpPr>
        <p:spPr>
          <a:xfrm>
            <a:off x="8326675" y="7155691"/>
            <a:ext cx="8932625" cy="2056853"/>
          </a:xfrm>
          <a:prstGeom prst="rect">
            <a:avLst/>
          </a:prstGeom>
        </p:spPr>
        <p:txBody>
          <a:bodyPr lIns="0" tIns="0" rIns="0" bIns="0" rtlCol="0" anchor="t">
            <a:spAutoFit/>
          </a:bodyPr>
          <a:lstStyle/>
          <a:p>
            <a:pPr>
              <a:lnSpc>
                <a:spcPts val="4095"/>
              </a:lnSpc>
            </a:pPr>
            <a:r>
              <a:rPr lang="en-US" sz="3199" spc="-51">
                <a:solidFill>
                  <a:srgbClr val="000000"/>
                </a:solidFill>
                <a:latin typeface="Lora Bold"/>
              </a:rPr>
              <a:t>Model D</a:t>
            </a:r>
          </a:p>
          <a:p>
            <a:pPr>
              <a:lnSpc>
                <a:spcPts val="4095"/>
              </a:lnSpc>
            </a:pPr>
            <a:r>
              <a:rPr lang="en-US" sz="3199" spc="-51">
                <a:solidFill>
                  <a:srgbClr val="000000"/>
                </a:solidFill>
                <a:latin typeface="Lora"/>
              </a:rPr>
              <a:t>D input: sample from training data. </a:t>
            </a:r>
          </a:p>
          <a:p>
            <a:pPr>
              <a:lnSpc>
                <a:spcPts val="4095"/>
              </a:lnSpc>
            </a:pPr>
            <a:r>
              <a:rPr lang="en-US" sz="3199" spc="-51">
                <a:solidFill>
                  <a:srgbClr val="000000"/>
                </a:solidFill>
                <a:latin typeface="Lora"/>
              </a:rPr>
              <a:t>output: the probability that a sample came from the training data rather than model 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464" t="38" b="25728"/>
          <a:stretch>
            <a:fillRect/>
          </a:stretch>
        </p:blipFill>
        <p:spPr>
          <a:xfrm>
            <a:off x="8403021" y="72331"/>
            <a:ext cx="9884979" cy="3862982"/>
          </a:xfrm>
          <a:prstGeom prst="rect">
            <a:avLst/>
          </a:prstGeom>
        </p:spPr>
      </p:pic>
      <p:sp>
        <p:nvSpPr>
          <p:cNvPr id="3" name="TextBox 3"/>
          <p:cNvSpPr txBox="1"/>
          <p:nvPr/>
        </p:nvSpPr>
        <p:spPr>
          <a:xfrm>
            <a:off x="1028700" y="1028700"/>
            <a:ext cx="11947060" cy="1950244"/>
          </a:xfrm>
          <a:prstGeom prst="rect">
            <a:avLst/>
          </a:prstGeom>
        </p:spPr>
        <p:txBody>
          <a:bodyPr lIns="0" tIns="0" rIns="0" bIns="0" rtlCol="0" anchor="t">
            <a:spAutoFit/>
          </a:bodyPr>
          <a:lstStyle/>
          <a:p>
            <a:pPr algn="just">
              <a:lnSpc>
                <a:spcPts val="7679"/>
              </a:lnSpc>
            </a:pPr>
            <a:r>
              <a:rPr lang="en-US" sz="6399" spc="-505">
                <a:solidFill>
                  <a:srgbClr val="BD2640"/>
                </a:solidFill>
                <a:latin typeface="Montserrat Classic Bold"/>
              </a:rPr>
              <a:t>1.1 - The Generator </a:t>
            </a:r>
          </a:p>
          <a:p>
            <a:pPr algn="just">
              <a:lnSpc>
                <a:spcPts val="7679"/>
              </a:lnSpc>
            </a:pPr>
            <a:r>
              <a:rPr lang="en-US" sz="6399" spc="-505">
                <a:solidFill>
                  <a:srgbClr val="BD2640"/>
                </a:solidFill>
                <a:latin typeface="Montserrat Classic Bold"/>
              </a:rPr>
              <a:t>         Model</a:t>
            </a:r>
          </a:p>
        </p:txBody>
      </p:sp>
      <p:sp>
        <p:nvSpPr>
          <p:cNvPr id="4" name="TextBox 4"/>
          <p:cNvSpPr txBox="1"/>
          <p:nvPr/>
        </p:nvSpPr>
        <p:spPr>
          <a:xfrm>
            <a:off x="1028700" y="5057775"/>
            <a:ext cx="16230600" cy="2983015"/>
          </a:xfrm>
          <a:prstGeom prst="rect">
            <a:avLst/>
          </a:prstGeom>
        </p:spPr>
        <p:txBody>
          <a:bodyPr lIns="0" tIns="0" rIns="0" bIns="0" rtlCol="0" anchor="t">
            <a:spAutoFit/>
          </a:bodyPr>
          <a:lstStyle/>
          <a:p>
            <a:pPr>
              <a:lnSpc>
                <a:spcPts val="4799"/>
              </a:lnSpc>
            </a:pPr>
            <a:r>
              <a:rPr lang="en-US" sz="3199">
                <a:solidFill>
                  <a:srgbClr val="000000"/>
                </a:solidFill>
                <a:latin typeface="Lora"/>
              </a:rPr>
              <a:t>The generator model takes a ﬁxed-length random vector as input and generates a sample in the domain. The vector is drawn randomly from a Gaussian distribution, and the vector is used to seed the generative process.  After training, points in this multidimensional vector space will correspond to points in the problem domain, forming a compressed representation of the data distribution.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0"/>
            <a:ext cx="7926670" cy="8229600"/>
          </a:xfrm>
          <a:prstGeom prst="rect">
            <a:avLst/>
          </a:prstGeom>
        </p:spPr>
      </p:pic>
      <p:sp>
        <p:nvSpPr>
          <p:cNvPr id="3" name="TextBox 3"/>
          <p:cNvSpPr txBox="1"/>
          <p:nvPr/>
        </p:nvSpPr>
        <p:spPr>
          <a:xfrm>
            <a:off x="1028700" y="1028700"/>
            <a:ext cx="11947060" cy="1950244"/>
          </a:xfrm>
          <a:prstGeom prst="rect">
            <a:avLst/>
          </a:prstGeom>
        </p:spPr>
        <p:txBody>
          <a:bodyPr lIns="0" tIns="0" rIns="0" bIns="0" rtlCol="0" anchor="t">
            <a:spAutoFit/>
          </a:bodyPr>
          <a:lstStyle/>
          <a:p>
            <a:pPr algn="just">
              <a:lnSpc>
                <a:spcPts val="7679"/>
              </a:lnSpc>
            </a:pPr>
            <a:r>
              <a:rPr lang="en-US" sz="6399" spc="-505">
                <a:solidFill>
                  <a:srgbClr val="BD2640"/>
                </a:solidFill>
                <a:latin typeface="Montserrat Classic Bold"/>
              </a:rPr>
              <a:t>1.1 - The Generator </a:t>
            </a:r>
          </a:p>
          <a:p>
            <a:pPr algn="just">
              <a:lnSpc>
                <a:spcPts val="7679"/>
              </a:lnSpc>
            </a:pPr>
            <a:r>
              <a:rPr lang="en-US" sz="6399" spc="-505">
                <a:solidFill>
                  <a:srgbClr val="BD2640"/>
                </a:solidFill>
                <a:latin typeface="Montserrat Classic Bold"/>
              </a:rPr>
              <a:t>         Model</a:t>
            </a:r>
          </a:p>
        </p:txBody>
      </p:sp>
      <p:sp>
        <p:nvSpPr>
          <p:cNvPr id="4" name="TextBox 4"/>
          <p:cNvSpPr txBox="1"/>
          <p:nvPr/>
        </p:nvSpPr>
        <p:spPr>
          <a:xfrm>
            <a:off x="1028700" y="3748838"/>
            <a:ext cx="16230600" cy="4794541"/>
          </a:xfrm>
          <a:prstGeom prst="rect">
            <a:avLst/>
          </a:prstGeom>
        </p:spPr>
        <p:txBody>
          <a:bodyPr lIns="0" tIns="0" rIns="0" bIns="0" rtlCol="0" anchor="t">
            <a:spAutoFit/>
          </a:bodyPr>
          <a:lstStyle/>
          <a:p>
            <a:pPr>
              <a:lnSpc>
                <a:spcPts val="4799"/>
              </a:lnSpc>
            </a:pPr>
            <a:r>
              <a:rPr lang="en-US" sz="3199">
                <a:solidFill>
                  <a:srgbClr val="000000"/>
                </a:solidFill>
                <a:latin typeface="Lora"/>
              </a:rPr>
              <a:t>This vector space is referred to as a latent space, or a vector space comprised of latent variables.Usually refered latent variables or a latent ﬁeld as a reﬂection or compression of a data distribution. That is, a latent space provides compression or higher-level concepts of observed raw data such as input data distribution. </a:t>
            </a:r>
          </a:p>
          <a:p>
            <a:pPr>
              <a:lnSpc>
                <a:spcPts val="4799"/>
              </a:lnSpc>
            </a:pPr>
            <a:r>
              <a:rPr lang="en-US" sz="3199">
                <a:solidFill>
                  <a:srgbClr val="000000"/>
                </a:solidFill>
                <a:latin typeface="Lora"/>
              </a:rPr>
              <a:t>In GANs, the generator model applies meaning to points in a selected hidden area; such that new points drawn from the hidden area can be input to the generator model as input and used to produce new and diﬀerent output samples.</a:t>
            </a:r>
          </a:p>
          <a:p>
            <a:pPr>
              <a:lnSpc>
                <a:spcPts val="4799"/>
              </a:lnSpc>
            </a:pPr>
            <a:endParaRPr lang="en-US" sz="3199">
              <a:solidFill>
                <a:srgbClr val="000000"/>
              </a:solidFill>
              <a:latin typeface="Lo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0"/>
            <a:ext cx="7926670" cy="8229600"/>
          </a:xfrm>
          <a:prstGeom prst="rect">
            <a:avLst/>
          </a:prstGeom>
        </p:spPr>
      </p:pic>
      <p:sp>
        <p:nvSpPr>
          <p:cNvPr id="3" name="TextBox 3"/>
          <p:cNvSpPr txBox="1"/>
          <p:nvPr/>
        </p:nvSpPr>
        <p:spPr>
          <a:xfrm>
            <a:off x="1028700" y="1028700"/>
            <a:ext cx="9206822" cy="1950244"/>
          </a:xfrm>
          <a:prstGeom prst="rect">
            <a:avLst/>
          </a:prstGeom>
        </p:spPr>
        <p:txBody>
          <a:bodyPr lIns="0" tIns="0" rIns="0" bIns="0" rtlCol="0" anchor="t">
            <a:spAutoFit/>
          </a:bodyPr>
          <a:lstStyle/>
          <a:p>
            <a:pPr algn="just">
              <a:lnSpc>
                <a:spcPts val="7679"/>
              </a:lnSpc>
            </a:pPr>
            <a:r>
              <a:rPr lang="en-US" sz="6399" spc="-505">
                <a:solidFill>
                  <a:srgbClr val="BD2640"/>
                </a:solidFill>
                <a:latin typeface="Montserrat Classic Bold"/>
              </a:rPr>
              <a:t>1.2 - The Discrimator</a:t>
            </a:r>
          </a:p>
          <a:p>
            <a:pPr algn="just">
              <a:lnSpc>
                <a:spcPts val="7679"/>
              </a:lnSpc>
            </a:pPr>
            <a:r>
              <a:rPr lang="en-US" sz="6399" spc="-505">
                <a:solidFill>
                  <a:srgbClr val="BD2640"/>
                </a:solidFill>
                <a:latin typeface="Montserrat Classic Bold"/>
              </a:rPr>
              <a:t>          Model</a:t>
            </a:r>
          </a:p>
        </p:txBody>
      </p:sp>
      <p:sp>
        <p:nvSpPr>
          <p:cNvPr id="4" name="TextBox 4"/>
          <p:cNvSpPr txBox="1"/>
          <p:nvPr/>
        </p:nvSpPr>
        <p:spPr>
          <a:xfrm>
            <a:off x="1028700" y="3354531"/>
            <a:ext cx="16230600" cy="5398382"/>
          </a:xfrm>
          <a:prstGeom prst="rect">
            <a:avLst/>
          </a:prstGeom>
        </p:spPr>
        <p:txBody>
          <a:bodyPr lIns="0" tIns="0" rIns="0" bIns="0" rtlCol="0" anchor="t">
            <a:spAutoFit/>
          </a:bodyPr>
          <a:lstStyle/>
          <a:p>
            <a:pPr>
              <a:lnSpc>
                <a:spcPts val="4799"/>
              </a:lnSpc>
            </a:pPr>
            <a:r>
              <a:rPr lang="en-US" sz="3199">
                <a:solidFill>
                  <a:srgbClr val="000000"/>
                </a:solidFill>
                <a:latin typeface="Lora"/>
              </a:rPr>
              <a:t>The discriminator model takes an example from the domain as input (real or generated) and predicts a binary class label of real or generated fake. The real example comes from the training dataset. The generated examples are output by the generator model. The discriminator is a classiﬁcation model. After the training process, the discriminator model is discarded as we are interested in the generator. Sometimes, the generator can be repurposed as it has learned to eﬀectively extract features from examples in the problem domain. Some or all of the feature extraction layers can be used in transfer learning applications using the same or similar input data.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0"/>
            <a:ext cx="7926670" cy="8229600"/>
          </a:xfrm>
          <a:prstGeom prst="rect">
            <a:avLst/>
          </a:prstGeom>
        </p:spPr>
      </p:pic>
      <p:sp>
        <p:nvSpPr>
          <p:cNvPr id="3" name="TextBox 3"/>
          <p:cNvSpPr txBox="1"/>
          <p:nvPr/>
        </p:nvSpPr>
        <p:spPr>
          <a:xfrm>
            <a:off x="1028700" y="1028700"/>
            <a:ext cx="8508426" cy="1950244"/>
          </a:xfrm>
          <a:prstGeom prst="rect">
            <a:avLst/>
          </a:prstGeom>
        </p:spPr>
        <p:txBody>
          <a:bodyPr lIns="0" tIns="0" rIns="0" bIns="0" rtlCol="0" anchor="t">
            <a:spAutoFit/>
          </a:bodyPr>
          <a:lstStyle/>
          <a:p>
            <a:pPr algn="just">
              <a:lnSpc>
                <a:spcPts val="7679"/>
              </a:lnSpc>
            </a:pPr>
            <a:r>
              <a:rPr lang="en-US" sz="6399" spc="-505">
                <a:solidFill>
                  <a:srgbClr val="BD2640"/>
                </a:solidFill>
                <a:latin typeface="Montserrat Classic Bold"/>
              </a:rPr>
              <a:t>1. 3 - Two - Players                       </a:t>
            </a:r>
          </a:p>
          <a:p>
            <a:pPr algn="just">
              <a:lnSpc>
                <a:spcPts val="7679"/>
              </a:lnSpc>
            </a:pPr>
            <a:r>
              <a:rPr lang="en-US" sz="6399" spc="-505">
                <a:solidFill>
                  <a:srgbClr val="BD2640"/>
                </a:solidFill>
                <a:latin typeface="Montserrat Classic Bold"/>
              </a:rPr>
              <a:t>           Game</a:t>
            </a:r>
          </a:p>
        </p:txBody>
      </p:sp>
      <p:sp>
        <p:nvSpPr>
          <p:cNvPr id="4" name="TextBox 4"/>
          <p:cNvSpPr txBox="1"/>
          <p:nvPr/>
        </p:nvSpPr>
        <p:spPr>
          <a:xfrm>
            <a:off x="1028700" y="4029075"/>
            <a:ext cx="16230600" cy="4190698"/>
          </a:xfrm>
          <a:prstGeom prst="rect">
            <a:avLst/>
          </a:prstGeom>
        </p:spPr>
        <p:txBody>
          <a:bodyPr lIns="0" tIns="0" rIns="0" bIns="0" rtlCol="0" anchor="t">
            <a:spAutoFit/>
          </a:bodyPr>
          <a:lstStyle/>
          <a:p>
            <a:pPr>
              <a:lnSpc>
                <a:spcPts val="4799"/>
              </a:lnSpc>
            </a:pPr>
            <a:r>
              <a:rPr lang="en-US" sz="3199">
                <a:solidFill>
                  <a:srgbClr val="000000"/>
                </a:solidFill>
                <a:latin typeface="Lora"/>
              </a:rPr>
              <a:t>The two models, the generator and discriminator, are trained mutually. The discriminator is then updated to get better in discriminating real and fake samples in the next round. The generator is updated, based on the generated samples fooled the discriminator. In this way, the two models are competing against each other.  In this case they are playing a zero - sum game.  That means:  when the generator fools the discriminator, it is rewarded, or no change is needed to the model parameters (weights), but the discriminator is penalized and its model parameters are updated.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34325"/>
            <a:ext cx="7926670" cy="8229600"/>
          </a:xfrm>
          <a:prstGeom prst="rect">
            <a:avLst/>
          </a:prstGeom>
        </p:spPr>
      </p:pic>
      <p:sp>
        <p:nvSpPr>
          <p:cNvPr id="3" name="TextBox 3"/>
          <p:cNvSpPr txBox="1"/>
          <p:nvPr/>
        </p:nvSpPr>
        <p:spPr>
          <a:xfrm>
            <a:off x="1028700" y="1028700"/>
            <a:ext cx="11954419"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2 .1 - Kullback-Leibler Divergence</a:t>
            </a:r>
          </a:p>
        </p:txBody>
      </p:sp>
      <p:sp>
        <p:nvSpPr>
          <p:cNvPr id="4" name="TextBox 4"/>
          <p:cNvSpPr txBox="1"/>
          <p:nvPr/>
        </p:nvSpPr>
        <p:spPr>
          <a:xfrm>
            <a:off x="1028700" y="2995763"/>
            <a:ext cx="16230600" cy="4200223"/>
          </a:xfrm>
          <a:prstGeom prst="rect">
            <a:avLst/>
          </a:prstGeom>
        </p:spPr>
        <p:txBody>
          <a:bodyPr lIns="0" tIns="0" rIns="0" bIns="0" rtlCol="0" anchor="t">
            <a:spAutoFit/>
          </a:bodyPr>
          <a:lstStyle/>
          <a:p>
            <a:pPr>
              <a:lnSpc>
                <a:spcPts val="4800"/>
              </a:lnSpc>
            </a:pPr>
            <a:r>
              <a:rPr lang="en-US" sz="3200">
                <a:solidFill>
                  <a:srgbClr val="000000"/>
                </a:solidFill>
                <a:latin typeface="Lora"/>
              </a:rPr>
              <a:t>Encodings should be as close as possible to each other, allowing smooth interpolation and enabling the production of new samples. </a:t>
            </a:r>
          </a:p>
          <a:p>
            <a:pPr>
              <a:lnSpc>
                <a:spcPts val="4800"/>
              </a:lnSpc>
            </a:pPr>
            <a:endParaRPr lang="en-US" sz="3200">
              <a:solidFill>
                <a:srgbClr val="000000"/>
              </a:solidFill>
              <a:latin typeface="Lora"/>
            </a:endParaRPr>
          </a:p>
          <a:p>
            <a:pPr>
              <a:lnSpc>
                <a:spcPts val="4800"/>
              </a:lnSpc>
            </a:pPr>
            <a:r>
              <a:rPr lang="en-US" sz="3200">
                <a:solidFill>
                  <a:srgbClr val="000000"/>
                </a:solidFill>
                <a:latin typeface="Lora"/>
              </a:rPr>
              <a:t>There is a Kullback-Leibler divergence in the loss function. Kullback–Leibler divergence (also called relative entropy) is a measure of how one probability distribution is diﬀerent from a second, reference probability distribution. </a:t>
            </a:r>
          </a:p>
          <a:p>
            <a:pPr>
              <a:lnSpc>
                <a:spcPts val="4800"/>
              </a:lnSpc>
            </a:pPr>
            <a:endParaRPr lang="en-US" sz="3200">
              <a:solidFill>
                <a:srgbClr val="000000"/>
              </a:solidFill>
              <a:latin typeface="Lora"/>
            </a:endParaRPr>
          </a:p>
        </p:txBody>
      </p:sp>
      <p:pic>
        <p:nvPicPr>
          <p:cNvPr id="5" name="Picture 5"/>
          <p:cNvPicPr>
            <a:picLocks noChangeAspect="1"/>
          </p:cNvPicPr>
          <p:nvPr/>
        </p:nvPicPr>
        <p:blipFill>
          <a:blip r:embed="rId3"/>
          <a:srcRect l="4168" t="17145" b="8175"/>
          <a:stretch>
            <a:fillRect/>
          </a:stretch>
        </p:blipFill>
        <p:spPr>
          <a:xfrm>
            <a:off x="7452827" y="7399463"/>
            <a:ext cx="7228276" cy="1858837"/>
          </a:xfrm>
          <a:prstGeom prst="rect">
            <a:avLst/>
          </a:prstGeom>
        </p:spPr>
      </p:pic>
      <p:sp>
        <p:nvSpPr>
          <p:cNvPr id="6" name="TextBox 6"/>
          <p:cNvSpPr txBox="1"/>
          <p:nvPr/>
        </p:nvSpPr>
        <p:spPr>
          <a:xfrm>
            <a:off x="2991773" y="7910579"/>
            <a:ext cx="4461054" cy="643343"/>
          </a:xfrm>
          <a:prstGeom prst="rect">
            <a:avLst/>
          </a:prstGeom>
        </p:spPr>
        <p:txBody>
          <a:bodyPr lIns="0" tIns="0" rIns="0" bIns="0" rtlCol="0" anchor="t">
            <a:spAutoFit/>
          </a:bodyPr>
          <a:lstStyle/>
          <a:p>
            <a:pPr>
              <a:lnSpc>
                <a:spcPts val="5400"/>
              </a:lnSpc>
            </a:pPr>
            <a:r>
              <a:rPr lang="en-US" sz="3600">
                <a:solidFill>
                  <a:srgbClr val="000000"/>
                </a:solidFill>
                <a:latin typeface="Lora"/>
              </a:rPr>
              <a:t>For VAEs, KL loss 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0"/>
            <a:ext cx="7926670" cy="8229600"/>
          </a:xfrm>
          <a:prstGeom prst="rect">
            <a:avLst/>
          </a:prstGeom>
        </p:spPr>
      </p:pic>
      <p:pic>
        <p:nvPicPr>
          <p:cNvPr id="3" name="Picture 3"/>
          <p:cNvPicPr>
            <a:picLocks noChangeAspect="1"/>
          </p:cNvPicPr>
          <p:nvPr/>
        </p:nvPicPr>
        <p:blipFill>
          <a:blip r:embed="rId3"/>
          <a:srcRect/>
          <a:stretch>
            <a:fillRect/>
          </a:stretch>
        </p:blipFill>
        <p:spPr>
          <a:xfrm>
            <a:off x="7343414" y="3129995"/>
            <a:ext cx="9915886" cy="5342184"/>
          </a:xfrm>
          <a:prstGeom prst="rect">
            <a:avLst/>
          </a:prstGeom>
        </p:spPr>
      </p:pic>
      <p:sp>
        <p:nvSpPr>
          <p:cNvPr id="4" name="TextBox 4"/>
          <p:cNvSpPr txBox="1"/>
          <p:nvPr/>
        </p:nvSpPr>
        <p:spPr>
          <a:xfrm>
            <a:off x="1028700" y="1028700"/>
            <a:ext cx="11954419"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2 .1 - Kullback - Leibler Divergence</a:t>
            </a:r>
          </a:p>
        </p:txBody>
      </p:sp>
      <p:sp>
        <p:nvSpPr>
          <p:cNvPr id="5" name="TextBox 5"/>
          <p:cNvSpPr txBox="1"/>
          <p:nvPr/>
        </p:nvSpPr>
        <p:spPr>
          <a:xfrm>
            <a:off x="1635146" y="3314533"/>
            <a:ext cx="5370763" cy="4190698"/>
          </a:xfrm>
          <a:prstGeom prst="rect">
            <a:avLst/>
          </a:prstGeom>
        </p:spPr>
        <p:txBody>
          <a:bodyPr lIns="0" tIns="0" rIns="0" bIns="0" rtlCol="0" anchor="t">
            <a:spAutoFit/>
          </a:bodyPr>
          <a:lstStyle/>
          <a:p>
            <a:pPr>
              <a:lnSpc>
                <a:spcPts val="4799"/>
              </a:lnSpc>
            </a:pPr>
            <a:r>
              <a:rPr lang="en-US" sz="3199">
                <a:solidFill>
                  <a:srgbClr val="000000"/>
                </a:solidFill>
                <a:latin typeface="Lora"/>
              </a:rPr>
              <a:t>Intuitively, this loss helps the encoder to distrubute all encodings around the center of the latent space. </a:t>
            </a:r>
          </a:p>
          <a:p>
            <a:pPr>
              <a:lnSpc>
                <a:spcPts val="4799"/>
              </a:lnSpc>
            </a:pPr>
            <a:r>
              <a:rPr lang="en-US" sz="3199">
                <a:solidFill>
                  <a:srgbClr val="000000"/>
                </a:solidFill>
                <a:latin typeface="Lora"/>
              </a:rPr>
              <a:t>If it tries to cluster them away from the origin, it will be penalized.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0" y="2654195"/>
            <a:ext cx="6768797" cy="6615591"/>
          </a:xfrm>
          <a:prstGeom prst="rect">
            <a:avLst/>
          </a:prstGeom>
        </p:spPr>
        <p:txBody>
          <a:bodyPr lIns="0" tIns="0" rIns="0" bIns="0" rtlCol="0" anchor="t">
            <a:spAutoFit/>
          </a:bodyPr>
          <a:lstStyle/>
          <a:p>
            <a:pPr>
              <a:lnSpc>
                <a:spcPts val="4800"/>
              </a:lnSpc>
            </a:pPr>
            <a:r>
              <a:rPr lang="en-US" sz="3200">
                <a:solidFill>
                  <a:srgbClr val="000000"/>
                </a:solidFill>
                <a:latin typeface="Lora"/>
              </a:rPr>
              <a:t>This is the latest development in GANs for image generation.For the ﬁrst time, GANs have generated images with high ﬁdelity and low variety gap.  Previous highest Inception Score (visual quality of generated images) was 52.52 and BigGAN achieved an Inception Score of 166.3, which was 100% better.</a:t>
            </a:r>
          </a:p>
          <a:p>
            <a:pPr>
              <a:lnSpc>
                <a:spcPts val="4800"/>
              </a:lnSpc>
            </a:pPr>
            <a:endParaRPr lang="en-US" sz="3200">
              <a:solidFill>
                <a:srgbClr val="000000"/>
              </a:solidFill>
              <a:latin typeface="Lora"/>
            </a:endParaRPr>
          </a:p>
        </p:txBody>
      </p:sp>
      <p:pic>
        <p:nvPicPr>
          <p:cNvPr id="3" name="Picture 3"/>
          <p:cNvPicPr>
            <a:picLocks noChangeAspect="1"/>
          </p:cNvPicPr>
          <p:nvPr/>
        </p:nvPicPr>
        <p:blipFill>
          <a:blip r:embed="rId2">
            <a:alphaModFix amt="50000"/>
          </a:blip>
          <a:srcRect/>
          <a:stretch>
            <a:fillRect/>
          </a:stretch>
        </p:blipFill>
        <p:spPr>
          <a:xfrm>
            <a:off x="10361330" y="12700"/>
            <a:ext cx="7926670" cy="8229600"/>
          </a:xfrm>
          <a:prstGeom prst="rect">
            <a:avLst/>
          </a:prstGeom>
        </p:spPr>
      </p:pic>
      <p:pic>
        <p:nvPicPr>
          <p:cNvPr id="4" name="Picture 4"/>
          <p:cNvPicPr>
            <a:picLocks noChangeAspect="1"/>
          </p:cNvPicPr>
          <p:nvPr/>
        </p:nvPicPr>
        <p:blipFill>
          <a:blip r:embed="rId3"/>
          <a:srcRect l="50" r="25173"/>
          <a:stretch>
            <a:fillRect/>
          </a:stretch>
        </p:blipFill>
        <p:spPr>
          <a:xfrm>
            <a:off x="8694992" y="2749445"/>
            <a:ext cx="8429543" cy="5673052"/>
          </a:xfrm>
          <a:prstGeom prst="rect">
            <a:avLst/>
          </a:prstGeom>
        </p:spPr>
      </p:pic>
      <p:sp>
        <p:nvSpPr>
          <p:cNvPr id="5" name="TextBox 5"/>
          <p:cNvSpPr txBox="1"/>
          <p:nvPr/>
        </p:nvSpPr>
        <p:spPr>
          <a:xfrm>
            <a:off x="1028700" y="1028700"/>
            <a:ext cx="3191933"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BigGAN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pic>
        <p:nvPicPr>
          <p:cNvPr id="3" name="Picture 3"/>
          <p:cNvPicPr>
            <a:picLocks noChangeAspect="1"/>
          </p:cNvPicPr>
          <p:nvPr/>
        </p:nvPicPr>
        <p:blipFill>
          <a:blip r:embed="rId3"/>
          <a:srcRect/>
          <a:stretch>
            <a:fillRect/>
          </a:stretch>
        </p:blipFill>
        <p:spPr>
          <a:xfrm>
            <a:off x="7111153" y="2929643"/>
            <a:ext cx="10148147" cy="5074073"/>
          </a:xfrm>
          <a:prstGeom prst="rect">
            <a:avLst/>
          </a:prstGeom>
        </p:spPr>
      </p:pic>
      <p:sp>
        <p:nvSpPr>
          <p:cNvPr id="4" name="TextBox 4"/>
          <p:cNvSpPr txBox="1"/>
          <p:nvPr/>
        </p:nvSpPr>
        <p:spPr>
          <a:xfrm>
            <a:off x="1028700" y="2834393"/>
            <a:ext cx="5060904" cy="5407907"/>
          </a:xfrm>
          <a:prstGeom prst="rect">
            <a:avLst/>
          </a:prstGeom>
        </p:spPr>
        <p:txBody>
          <a:bodyPr lIns="0" tIns="0" rIns="0" bIns="0" rtlCol="0" anchor="t">
            <a:spAutoFit/>
          </a:bodyPr>
          <a:lstStyle/>
          <a:p>
            <a:pPr>
              <a:lnSpc>
                <a:spcPts val="4800"/>
              </a:lnSpc>
            </a:pPr>
            <a:r>
              <a:rPr lang="en-US" sz="3200">
                <a:solidFill>
                  <a:srgbClr val="000000"/>
                </a:solidFill>
                <a:latin typeface="Lora"/>
              </a:rPr>
              <a:t>GANs research. StyleGAN was introduced by Nvidia. StyleGAN sets a new record in Face generation tasks.  Apart from generating faces, it can generate high-quality images of cars, bedrooms etc.</a:t>
            </a:r>
          </a:p>
        </p:txBody>
      </p:sp>
      <p:sp>
        <p:nvSpPr>
          <p:cNvPr id="5" name="TextBox 5"/>
          <p:cNvSpPr txBox="1"/>
          <p:nvPr/>
        </p:nvSpPr>
        <p:spPr>
          <a:xfrm>
            <a:off x="1028700" y="1028700"/>
            <a:ext cx="3856079"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StyleGAN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0"/>
            <a:ext cx="7926670" cy="8229600"/>
          </a:xfrm>
          <a:prstGeom prst="rect">
            <a:avLst/>
          </a:prstGeom>
        </p:spPr>
      </p:pic>
      <p:sp>
        <p:nvSpPr>
          <p:cNvPr id="3" name="TextBox 3"/>
          <p:cNvSpPr txBox="1"/>
          <p:nvPr/>
        </p:nvSpPr>
        <p:spPr>
          <a:xfrm>
            <a:off x="1028700" y="1028700"/>
            <a:ext cx="12852746"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1 - Generative Adversarial Networks</a:t>
            </a:r>
          </a:p>
        </p:txBody>
      </p:sp>
      <p:sp>
        <p:nvSpPr>
          <p:cNvPr id="4" name="TextBox 4"/>
          <p:cNvSpPr txBox="1"/>
          <p:nvPr/>
        </p:nvSpPr>
        <p:spPr>
          <a:xfrm>
            <a:off x="1028700" y="3560467"/>
            <a:ext cx="16230600" cy="3644844"/>
          </a:xfrm>
          <a:prstGeom prst="rect">
            <a:avLst/>
          </a:prstGeom>
        </p:spPr>
        <p:txBody>
          <a:bodyPr lIns="0" tIns="0" rIns="0" bIns="0" rtlCol="0" anchor="t">
            <a:spAutoFit/>
          </a:bodyPr>
          <a:lstStyle/>
          <a:p>
            <a:pPr marL="528320" lvl="1" indent="-264160">
              <a:lnSpc>
                <a:spcPts val="4799"/>
              </a:lnSpc>
              <a:buFont typeface="Arial"/>
              <a:buChar char="•"/>
            </a:pPr>
            <a:r>
              <a:rPr lang="en-US" sz="3199" dirty="0">
                <a:solidFill>
                  <a:srgbClr val="000000"/>
                </a:solidFill>
                <a:latin typeface="Lora"/>
              </a:rPr>
              <a:t>GANs were introduced in 2014 by J. Goodfellow and co-authors.</a:t>
            </a:r>
          </a:p>
          <a:p>
            <a:pPr marL="528320" lvl="1" indent="-264160">
              <a:lnSpc>
                <a:spcPts val="4799"/>
              </a:lnSpc>
              <a:buFont typeface="Arial"/>
              <a:buChar char="•"/>
            </a:pPr>
            <a:r>
              <a:rPr lang="en-US" sz="3199" dirty="0">
                <a:solidFill>
                  <a:srgbClr val="000000"/>
                </a:solidFill>
                <a:latin typeface="Lora"/>
              </a:rPr>
              <a:t>Contains two sub-models: the </a:t>
            </a:r>
            <a:r>
              <a:rPr lang="en-US" sz="3199" dirty="0">
                <a:solidFill>
                  <a:srgbClr val="000000"/>
                </a:solidFill>
                <a:latin typeface="Lora Bold"/>
              </a:rPr>
              <a:t>generator model</a:t>
            </a:r>
            <a:r>
              <a:rPr lang="en-US" sz="3199" dirty="0">
                <a:solidFill>
                  <a:srgbClr val="000000"/>
                </a:solidFill>
                <a:latin typeface="Lora"/>
              </a:rPr>
              <a:t> that we train to generate new examples, and the </a:t>
            </a:r>
            <a:r>
              <a:rPr lang="en-US" sz="3199" dirty="0">
                <a:solidFill>
                  <a:srgbClr val="000000"/>
                </a:solidFill>
                <a:latin typeface="Lora Bold"/>
              </a:rPr>
              <a:t>discriminator model</a:t>
            </a:r>
            <a:r>
              <a:rPr lang="en-US" sz="3199" dirty="0">
                <a:solidFill>
                  <a:srgbClr val="000000"/>
                </a:solidFill>
                <a:latin typeface="Lora"/>
              </a:rPr>
              <a:t> that tries to classify examples as either real or fake.</a:t>
            </a:r>
          </a:p>
          <a:p>
            <a:pPr marL="528320" lvl="1" indent="-264160">
              <a:lnSpc>
                <a:spcPts val="4799"/>
              </a:lnSpc>
              <a:buFont typeface="Arial"/>
              <a:buChar char="•"/>
            </a:pPr>
            <a:r>
              <a:rPr lang="en-US" sz="3199" dirty="0">
                <a:solidFill>
                  <a:srgbClr val="000000"/>
                </a:solidFill>
                <a:latin typeface="Lora"/>
              </a:rPr>
              <a:t>These two models are trained together , adversarial, until the discriminator is fooled.</a:t>
            </a:r>
          </a:p>
        </p:txBody>
      </p:sp>
      <p:grpSp>
        <p:nvGrpSpPr>
          <p:cNvPr id="5" name="Group 5"/>
          <p:cNvGrpSpPr/>
          <p:nvPr/>
        </p:nvGrpSpPr>
        <p:grpSpPr>
          <a:xfrm>
            <a:off x="11288234" y="8414509"/>
            <a:ext cx="6999766" cy="1781355"/>
            <a:chOff x="0" y="0"/>
            <a:chExt cx="9333022" cy="2375140"/>
          </a:xfrm>
        </p:grpSpPr>
        <p:pic>
          <p:nvPicPr>
            <p:cNvPr id="6" name="Picture 6"/>
            <p:cNvPicPr>
              <a:picLocks noChangeAspect="1"/>
            </p:cNvPicPr>
            <p:nvPr/>
          </p:nvPicPr>
          <p:blipFill>
            <a:blip r:embed="rId3"/>
            <a:srcRect/>
            <a:stretch>
              <a:fillRect/>
            </a:stretch>
          </p:blipFill>
          <p:spPr>
            <a:xfrm>
              <a:off x="4324575" y="0"/>
              <a:ext cx="866526" cy="658560"/>
            </a:xfrm>
            <a:prstGeom prst="rect">
              <a:avLst/>
            </a:prstGeom>
          </p:spPr>
        </p:pic>
        <p:sp>
          <p:nvSpPr>
            <p:cNvPr id="7" name="TextBox 7"/>
            <p:cNvSpPr txBox="1"/>
            <p:nvPr/>
          </p:nvSpPr>
          <p:spPr>
            <a:xfrm>
              <a:off x="489763" y="649035"/>
              <a:ext cx="8819907" cy="1726105"/>
            </a:xfrm>
            <a:prstGeom prst="rect">
              <a:avLst/>
            </a:prstGeom>
          </p:spPr>
          <p:txBody>
            <a:bodyPr lIns="0" tIns="0" rIns="0" bIns="0" rtlCol="0" anchor="t">
              <a:spAutoFit/>
            </a:bodyPr>
            <a:lstStyle/>
            <a:p>
              <a:pPr>
                <a:lnSpc>
                  <a:spcPts val="3417"/>
                </a:lnSpc>
              </a:pPr>
              <a:r>
                <a:rPr lang="en-US" sz="2756" spc="-71">
                  <a:solidFill>
                    <a:srgbClr val="000000"/>
                  </a:solidFill>
                  <a:latin typeface="Lora"/>
                </a:rPr>
                <a:t>GANs is the most interesting idea in the last ten years in machine learning.</a:t>
              </a:r>
            </a:p>
            <a:p>
              <a:pPr>
                <a:lnSpc>
                  <a:spcPts val="3417"/>
                </a:lnSpc>
              </a:pPr>
              <a:r>
                <a:rPr lang="en-US" sz="2756" spc="-71">
                  <a:solidFill>
                    <a:srgbClr val="000000"/>
                  </a:solidFill>
                  <a:latin typeface="Lora"/>
                </a:rPr>
                <a:t>                                                       Yann LeCun</a:t>
              </a:r>
            </a:p>
          </p:txBody>
        </p:sp>
        <p:pic>
          <p:nvPicPr>
            <p:cNvPr id="8" name="Picture 8"/>
            <p:cNvPicPr>
              <a:picLocks noChangeAspect="1"/>
            </p:cNvPicPr>
            <p:nvPr/>
          </p:nvPicPr>
          <p:blipFill>
            <a:blip r:embed="rId4"/>
            <a:srcRect/>
            <a:stretch>
              <a:fillRect/>
            </a:stretch>
          </p:blipFill>
          <p:spPr>
            <a:xfrm>
              <a:off x="0" y="235869"/>
              <a:ext cx="9333022" cy="422691"/>
            </a:xfrm>
            <a:prstGeom prst="rect">
              <a:avLst/>
            </a:prstGeom>
          </p:spPr>
        </p:pic>
      </p:grpSp>
      <p:sp>
        <p:nvSpPr>
          <p:cNvPr id="9" name="TextBox 9"/>
          <p:cNvSpPr txBox="1"/>
          <p:nvPr/>
        </p:nvSpPr>
        <p:spPr>
          <a:xfrm>
            <a:off x="0" y="9809307"/>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grpSp>
        <p:nvGrpSpPr>
          <p:cNvPr id="3" name="Group 3"/>
          <p:cNvGrpSpPr/>
          <p:nvPr/>
        </p:nvGrpSpPr>
        <p:grpSpPr>
          <a:xfrm>
            <a:off x="7428121" y="2174454"/>
            <a:ext cx="9377941" cy="6706087"/>
            <a:chOff x="0" y="0"/>
            <a:chExt cx="12503921" cy="8941450"/>
          </a:xfrm>
        </p:grpSpPr>
        <p:pic>
          <p:nvPicPr>
            <p:cNvPr id="4" name="Picture 4"/>
            <p:cNvPicPr>
              <a:picLocks noChangeAspect="1"/>
            </p:cNvPicPr>
            <p:nvPr/>
          </p:nvPicPr>
          <p:blipFill>
            <a:blip r:embed="rId3"/>
            <a:srcRect/>
            <a:stretch>
              <a:fillRect/>
            </a:stretch>
          </p:blipFill>
          <p:spPr>
            <a:xfrm>
              <a:off x="0" y="0"/>
              <a:ext cx="12503921" cy="8941450"/>
            </a:xfrm>
            <a:prstGeom prst="rect">
              <a:avLst/>
            </a:prstGeom>
          </p:spPr>
        </p:pic>
        <p:pic>
          <p:nvPicPr>
            <p:cNvPr id="5" name="Picture 5"/>
            <p:cNvPicPr>
              <a:picLocks noChangeAspect="1"/>
            </p:cNvPicPr>
            <p:nvPr/>
          </p:nvPicPr>
          <p:blipFill>
            <a:blip r:embed="rId4"/>
            <a:srcRect t="874" b="874"/>
            <a:stretch>
              <a:fillRect/>
            </a:stretch>
          </p:blipFill>
          <p:spPr>
            <a:xfrm>
              <a:off x="2227942" y="2169547"/>
              <a:ext cx="10275979" cy="6771903"/>
            </a:xfrm>
            <a:prstGeom prst="rect">
              <a:avLst/>
            </a:prstGeom>
          </p:spPr>
        </p:pic>
      </p:grpSp>
      <p:sp>
        <p:nvSpPr>
          <p:cNvPr id="6" name="TextBox 6"/>
          <p:cNvSpPr txBox="1"/>
          <p:nvPr/>
        </p:nvSpPr>
        <p:spPr>
          <a:xfrm>
            <a:off x="1028700" y="2473998"/>
            <a:ext cx="5556447" cy="6011749"/>
          </a:xfrm>
          <a:prstGeom prst="rect">
            <a:avLst/>
          </a:prstGeom>
        </p:spPr>
        <p:txBody>
          <a:bodyPr lIns="0" tIns="0" rIns="0" bIns="0" rtlCol="0" anchor="t">
            <a:spAutoFit/>
          </a:bodyPr>
          <a:lstStyle/>
          <a:p>
            <a:pPr>
              <a:lnSpc>
                <a:spcPts val="4800"/>
              </a:lnSpc>
            </a:pPr>
            <a:r>
              <a:rPr lang="en-US" sz="3200">
                <a:solidFill>
                  <a:srgbClr val="000000"/>
                </a:solidFill>
                <a:latin typeface="Lora"/>
              </a:rPr>
              <a:t>The deﬁnition of a StackGAN is text to Photo-Realistic Image Synthesis with Stacked Generative Adversarial Networks. A StackGAN is a pair of networks that generates realistic looking images when provided with a text description.</a:t>
            </a:r>
          </a:p>
        </p:txBody>
      </p:sp>
      <p:sp>
        <p:nvSpPr>
          <p:cNvPr id="7" name="TextBox 7"/>
          <p:cNvSpPr txBox="1"/>
          <p:nvPr/>
        </p:nvSpPr>
        <p:spPr>
          <a:xfrm>
            <a:off x="1028700" y="1028700"/>
            <a:ext cx="3856079"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StackGAN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grpSp>
        <p:nvGrpSpPr>
          <p:cNvPr id="3" name="Group 3"/>
          <p:cNvGrpSpPr/>
          <p:nvPr/>
        </p:nvGrpSpPr>
        <p:grpSpPr>
          <a:xfrm>
            <a:off x="10361330" y="1516261"/>
            <a:ext cx="5090364" cy="7428971"/>
            <a:chOff x="0" y="0"/>
            <a:chExt cx="6787151" cy="9905295"/>
          </a:xfrm>
        </p:grpSpPr>
        <p:pic>
          <p:nvPicPr>
            <p:cNvPr id="4" name="Picture 4"/>
            <p:cNvPicPr>
              <a:picLocks noChangeAspect="1"/>
            </p:cNvPicPr>
            <p:nvPr/>
          </p:nvPicPr>
          <p:blipFill>
            <a:blip r:embed="rId3"/>
            <a:srcRect t="12" r="50103" b="12"/>
            <a:stretch>
              <a:fillRect/>
            </a:stretch>
          </p:blipFill>
          <p:spPr>
            <a:xfrm>
              <a:off x="0" y="0"/>
              <a:ext cx="6787151" cy="5304913"/>
            </a:xfrm>
            <a:prstGeom prst="rect">
              <a:avLst/>
            </a:prstGeom>
          </p:spPr>
        </p:pic>
        <p:pic>
          <p:nvPicPr>
            <p:cNvPr id="5" name="Picture 5"/>
            <p:cNvPicPr>
              <a:picLocks noChangeAspect="1"/>
            </p:cNvPicPr>
            <p:nvPr/>
          </p:nvPicPr>
          <p:blipFill>
            <a:blip r:embed="rId3"/>
            <a:srcRect l="50000" t="1335" r="280" b="12"/>
            <a:stretch>
              <a:fillRect/>
            </a:stretch>
          </p:blipFill>
          <p:spPr>
            <a:xfrm>
              <a:off x="0" y="4651941"/>
              <a:ext cx="6787151" cy="5253354"/>
            </a:xfrm>
            <a:prstGeom prst="rect">
              <a:avLst/>
            </a:prstGeom>
          </p:spPr>
        </p:pic>
      </p:grpSp>
      <p:sp>
        <p:nvSpPr>
          <p:cNvPr id="6" name="TextBox 6"/>
          <p:cNvSpPr txBox="1"/>
          <p:nvPr/>
        </p:nvSpPr>
        <p:spPr>
          <a:xfrm>
            <a:off x="1028700" y="3220265"/>
            <a:ext cx="7102557" cy="5363913"/>
          </a:xfrm>
          <a:prstGeom prst="rect">
            <a:avLst/>
          </a:prstGeom>
        </p:spPr>
        <p:txBody>
          <a:bodyPr lIns="0" tIns="0" rIns="0" bIns="0" rtlCol="0" anchor="t">
            <a:spAutoFit/>
          </a:bodyPr>
          <a:lstStyle/>
          <a:p>
            <a:pPr>
              <a:lnSpc>
                <a:spcPts val="5399"/>
              </a:lnSpc>
            </a:pPr>
            <a:r>
              <a:rPr lang="en-US" sz="3599">
                <a:solidFill>
                  <a:srgbClr val="000000"/>
                </a:solidFill>
                <a:latin typeface="Lora"/>
              </a:rPr>
              <a:t>CycleGANs have some use-cases, such as converting photos to paintings, converting a picture taken in summer to a photo taken in winter, or converting pictures of horses to pictures of zebras.</a:t>
            </a:r>
          </a:p>
          <a:p>
            <a:pPr>
              <a:lnSpc>
                <a:spcPts val="5399"/>
              </a:lnSpc>
            </a:pPr>
            <a:endParaRPr lang="en-US" sz="3599">
              <a:solidFill>
                <a:srgbClr val="000000"/>
              </a:solidFill>
              <a:latin typeface="Lora"/>
            </a:endParaRPr>
          </a:p>
        </p:txBody>
      </p:sp>
      <p:sp>
        <p:nvSpPr>
          <p:cNvPr id="7" name="TextBox 7"/>
          <p:cNvSpPr txBox="1"/>
          <p:nvPr/>
        </p:nvSpPr>
        <p:spPr>
          <a:xfrm>
            <a:off x="1028700" y="1028700"/>
            <a:ext cx="3856079"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CycleGAN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pic>
        <p:nvPicPr>
          <p:cNvPr id="3" name="Picture 3"/>
          <p:cNvPicPr>
            <a:picLocks noChangeAspect="1"/>
          </p:cNvPicPr>
          <p:nvPr/>
        </p:nvPicPr>
        <p:blipFill>
          <a:blip r:embed="rId3"/>
          <a:srcRect l="17736" t="42" b="42"/>
          <a:stretch>
            <a:fillRect/>
          </a:stretch>
        </p:blipFill>
        <p:spPr>
          <a:xfrm>
            <a:off x="5830674" y="2699199"/>
            <a:ext cx="11428626" cy="5817538"/>
          </a:xfrm>
          <a:prstGeom prst="rect">
            <a:avLst/>
          </a:prstGeom>
        </p:spPr>
      </p:pic>
      <p:sp>
        <p:nvSpPr>
          <p:cNvPr id="4" name="TextBox 4"/>
          <p:cNvSpPr txBox="1"/>
          <p:nvPr/>
        </p:nvSpPr>
        <p:spPr>
          <a:xfrm>
            <a:off x="1028700" y="2901926"/>
            <a:ext cx="3923812" cy="6049166"/>
          </a:xfrm>
          <a:prstGeom prst="rect">
            <a:avLst/>
          </a:prstGeom>
        </p:spPr>
        <p:txBody>
          <a:bodyPr lIns="0" tIns="0" rIns="0" bIns="0" rtlCol="0" anchor="t">
            <a:spAutoFit/>
          </a:bodyPr>
          <a:lstStyle/>
          <a:p>
            <a:pPr>
              <a:lnSpc>
                <a:spcPts val="5400"/>
              </a:lnSpc>
            </a:pPr>
            <a:r>
              <a:rPr lang="en-US" sz="3600">
                <a:solidFill>
                  <a:srgbClr val="000000"/>
                </a:solidFill>
                <a:latin typeface="Lora"/>
              </a:rPr>
              <a:t>Converting night images to day images, colorizing black and white images, translating sketches to photos and many more.</a:t>
            </a:r>
          </a:p>
        </p:txBody>
      </p:sp>
      <p:sp>
        <p:nvSpPr>
          <p:cNvPr id="5" name="TextBox 5"/>
          <p:cNvSpPr txBox="1"/>
          <p:nvPr/>
        </p:nvSpPr>
        <p:spPr>
          <a:xfrm>
            <a:off x="1028700" y="1028700"/>
            <a:ext cx="3009412"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Pix2Pix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12700"/>
            <a:ext cx="7926670" cy="8229600"/>
          </a:xfrm>
          <a:prstGeom prst="rect">
            <a:avLst/>
          </a:prstGeom>
        </p:spPr>
      </p:pic>
      <p:pic>
        <p:nvPicPr>
          <p:cNvPr id="3" name="Picture 3"/>
          <p:cNvPicPr>
            <a:picLocks noChangeAspect="1"/>
          </p:cNvPicPr>
          <p:nvPr/>
        </p:nvPicPr>
        <p:blipFill>
          <a:blip r:embed="rId3"/>
          <a:srcRect t="19" b="19"/>
          <a:stretch>
            <a:fillRect/>
          </a:stretch>
        </p:blipFill>
        <p:spPr>
          <a:xfrm>
            <a:off x="7188820" y="2500466"/>
            <a:ext cx="10070480" cy="6533224"/>
          </a:xfrm>
          <a:prstGeom prst="rect">
            <a:avLst/>
          </a:prstGeom>
        </p:spPr>
      </p:pic>
      <p:sp>
        <p:nvSpPr>
          <p:cNvPr id="4" name="TextBox 4"/>
          <p:cNvSpPr txBox="1"/>
          <p:nvPr/>
        </p:nvSpPr>
        <p:spPr>
          <a:xfrm>
            <a:off x="1028700" y="2994050"/>
            <a:ext cx="4487088" cy="6039641"/>
          </a:xfrm>
          <a:prstGeom prst="rect">
            <a:avLst/>
          </a:prstGeom>
        </p:spPr>
        <p:txBody>
          <a:bodyPr lIns="0" tIns="0" rIns="0" bIns="0" rtlCol="0" anchor="t">
            <a:spAutoFit/>
          </a:bodyPr>
          <a:lstStyle/>
          <a:p>
            <a:pPr>
              <a:lnSpc>
                <a:spcPts val="5399"/>
              </a:lnSpc>
            </a:pPr>
            <a:r>
              <a:rPr lang="en-US" sz="3599">
                <a:solidFill>
                  <a:srgbClr val="000000"/>
                </a:solidFill>
                <a:latin typeface="Lora"/>
              </a:rPr>
              <a:t>Face aging has many industry use cases, including cross-age face recognition, ﬁnding lost children, and in entertainment and this is what Age-cGAN does.</a:t>
            </a:r>
          </a:p>
        </p:txBody>
      </p:sp>
      <p:sp>
        <p:nvSpPr>
          <p:cNvPr id="5" name="TextBox 5"/>
          <p:cNvSpPr txBox="1"/>
          <p:nvPr/>
        </p:nvSpPr>
        <p:spPr>
          <a:xfrm>
            <a:off x="1028700" y="1028700"/>
            <a:ext cx="4262479"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Age - cGAN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0"/>
            <a:ext cx="7926670" cy="8229600"/>
          </a:xfrm>
          <a:prstGeom prst="rect">
            <a:avLst/>
          </a:prstGeom>
        </p:spPr>
      </p:pic>
      <p:sp>
        <p:nvSpPr>
          <p:cNvPr id="3" name="TextBox 3"/>
          <p:cNvSpPr txBox="1"/>
          <p:nvPr/>
        </p:nvSpPr>
        <p:spPr>
          <a:xfrm>
            <a:off x="1028700" y="1028700"/>
            <a:ext cx="12742876"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DCGAN ( Deep Convolutional GANs)</a:t>
            </a:r>
          </a:p>
        </p:txBody>
      </p:sp>
      <p:pic>
        <p:nvPicPr>
          <p:cNvPr id="4" name="Picture 4"/>
          <p:cNvPicPr>
            <a:picLocks noChangeAspect="1"/>
          </p:cNvPicPr>
          <p:nvPr/>
        </p:nvPicPr>
        <p:blipFill>
          <a:blip r:embed="rId3"/>
          <a:srcRect l="19" t="6057" r="19"/>
          <a:stretch>
            <a:fillRect/>
          </a:stretch>
        </p:blipFill>
        <p:spPr>
          <a:xfrm>
            <a:off x="1028700" y="5713285"/>
            <a:ext cx="16230600" cy="3545014"/>
          </a:xfrm>
          <a:prstGeom prst="rect">
            <a:avLst/>
          </a:prstGeom>
        </p:spPr>
      </p:pic>
      <p:sp>
        <p:nvSpPr>
          <p:cNvPr id="5" name="TextBox 5"/>
          <p:cNvSpPr txBox="1"/>
          <p:nvPr/>
        </p:nvSpPr>
        <p:spPr>
          <a:xfrm>
            <a:off x="1028700" y="2885526"/>
            <a:ext cx="16230600" cy="2388698"/>
          </a:xfrm>
          <a:prstGeom prst="rect">
            <a:avLst/>
          </a:prstGeom>
        </p:spPr>
        <p:txBody>
          <a:bodyPr lIns="0" tIns="0" rIns="0" bIns="0" rtlCol="0" anchor="t">
            <a:spAutoFit/>
          </a:bodyPr>
          <a:lstStyle/>
          <a:p>
            <a:pPr>
              <a:lnSpc>
                <a:spcPts val="4800"/>
              </a:lnSpc>
            </a:pPr>
            <a:r>
              <a:rPr lang="en-US" sz="3200">
                <a:solidFill>
                  <a:srgbClr val="000000"/>
                </a:solidFill>
                <a:latin typeface="Lora"/>
              </a:rPr>
              <a:t>CNNs have been used the ﬁrst time within GANs and achieved impressive results. It was a major milestone in GANs research as it introduced major architectural changes to tackle problems. Since then, numerous GAN architectures were introduced based on the architecture of DCGAN.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292920" y="2990850"/>
            <a:ext cx="3718504" cy="5438628"/>
          </a:xfrm>
          <a:prstGeom prst="rect">
            <a:avLst/>
          </a:prstGeom>
        </p:spPr>
      </p:pic>
      <p:pic>
        <p:nvPicPr>
          <p:cNvPr id="3" name="Picture 3"/>
          <p:cNvPicPr>
            <a:picLocks noChangeAspect="1"/>
          </p:cNvPicPr>
          <p:nvPr/>
        </p:nvPicPr>
        <p:blipFill>
          <a:blip r:embed="rId3"/>
          <a:srcRect l="1185"/>
          <a:stretch>
            <a:fillRect/>
          </a:stretch>
        </p:blipFill>
        <p:spPr>
          <a:xfrm>
            <a:off x="2012101" y="2990850"/>
            <a:ext cx="3729494" cy="5438628"/>
          </a:xfrm>
          <a:prstGeom prst="rect">
            <a:avLst/>
          </a:prstGeom>
        </p:spPr>
      </p:pic>
      <p:pic>
        <p:nvPicPr>
          <p:cNvPr id="4" name="Picture 4"/>
          <p:cNvPicPr>
            <a:picLocks noChangeAspect="1"/>
          </p:cNvPicPr>
          <p:nvPr/>
        </p:nvPicPr>
        <p:blipFill>
          <a:blip r:embed="rId4"/>
          <a:srcRect/>
          <a:stretch>
            <a:fillRect/>
          </a:stretch>
        </p:blipFill>
        <p:spPr>
          <a:xfrm>
            <a:off x="13801862" y="4198563"/>
            <a:ext cx="3023203" cy="3023203"/>
          </a:xfrm>
          <a:prstGeom prst="rect">
            <a:avLst/>
          </a:prstGeom>
        </p:spPr>
      </p:pic>
      <p:sp>
        <p:nvSpPr>
          <p:cNvPr id="5" name="TextBox 5"/>
          <p:cNvSpPr txBox="1"/>
          <p:nvPr/>
        </p:nvSpPr>
        <p:spPr>
          <a:xfrm>
            <a:off x="1028700" y="1028700"/>
            <a:ext cx="10532019"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How the GANs Work ?</a:t>
            </a:r>
          </a:p>
        </p:txBody>
      </p:sp>
      <p:sp>
        <p:nvSpPr>
          <p:cNvPr id="6" name="TextBox 6"/>
          <p:cNvSpPr txBox="1"/>
          <p:nvPr/>
        </p:nvSpPr>
        <p:spPr>
          <a:xfrm>
            <a:off x="1458987" y="8496586"/>
            <a:ext cx="4835722" cy="761714"/>
          </a:xfrm>
          <a:prstGeom prst="rect">
            <a:avLst/>
          </a:prstGeom>
        </p:spPr>
        <p:txBody>
          <a:bodyPr lIns="0" tIns="0" rIns="0" bIns="0" rtlCol="0" anchor="t">
            <a:spAutoFit/>
          </a:bodyPr>
          <a:lstStyle/>
          <a:p>
            <a:pPr algn="ctr">
              <a:lnSpc>
                <a:spcPts val="6300"/>
              </a:lnSpc>
            </a:pPr>
            <a:r>
              <a:rPr lang="en-US" sz="4200">
                <a:solidFill>
                  <a:srgbClr val="000000"/>
                </a:solidFill>
                <a:latin typeface="Lora Bold"/>
              </a:rPr>
              <a:t>Leonardo DaVinci</a:t>
            </a:r>
          </a:p>
        </p:txBody>
      </p:sp>
      <p:sp>
        <p:nvSpPr>
          <p:cNvPr id="7" name="TextBox 7"/>
          <p:cNvSpPr txBox="1"/>
          <p:nvPr/>
        </p:nvSpPr>
        <p:spPr>
          <a:xfrm>
            <a:off x="8767515" y="8496586"/>
            <a:ext cx="2769313" cy="761714"/>
          </a:xfrm>
          <a:prstGeom prst="rect">
            <a:avLst/>
          </a:prstGeom>
        </p:spPr>
        <p:txBody>
          <a:bodyPr lIns="0" tIns="0" rIns="0" bIns="0" rtlCol="0" anchor="t">
            <a:spAutoFit/>
          </a:bodyPr>
          <a:lstStyle/>
          <a:p>
            <a:pPr algn="ctr">
              <a:lnSpc>
                <a:spcPts val="6300"/>
              </a:lnSpc>
            </a:pPr>
            <a:r>
              <a:rPr lang="en-US" sz="4200">
                <a:solidFill>
                  <a:srgbClr val="000000"/>
                </a:solidFill>
                <a:latin typeface="Lora Bold"/>
              </a:rPr>
              <a:t>Forger</a:t>
            </a:r>
          </a:p>
        </p:txBody>
      </p:sp>
      <p:sp>
        <p:nvSpPr>
          <p:cNvPr id="8" name="TextBox 8"/>
          <p:cNvSpPr txBox="1"/>
          <p:nvPr/>
        </p:nvSpPr>
        <p:spPr>
          <a:xfrm>
            <a:off x="12895602" y="8496586"/>
            <a:ext cx="4835722" cy="761714"/>
          </a:xfrm>
          <a:prstGeom prst="rect">
            <a:avLst/>
          </a:prstGeom>
        </p:spPr>
        <p:txBody>
          <a:bodyPr lIns="0" tIns="0" rIns="0" bIns="0" rtlCol="0" anchor="t">
            <a:spAutoFit/>
          </a:bodyPr>
          <a:lstStyle/>
          <a:p>
            <a:pPr algn="ctr">
              <a:lnSpc>
                <a:spcPts val="6300"/>
              </a:lnSpc>
            </a:pPr>
            <a:r>
              <a:rPr lang="en-US" sz="4200">
                <a:solidFill>
                  <a:srgbClr val="000000"/>
                </a:solidFill>
                <a:latin typeface="Lora Bold"/>
              </a:rPr>
              <a:t>Researcher</a:t>
            </a:r>
          </a:p>
        </p:txBody>
      </p:sp>
      <p:sp>
        <p:nvSpPr>
          <p:cNvPr id="9" name="TextBox 9"/>
          <p:cNvSpPr txBox="1"/>
          <p:nvPr/>
        </p:nvSpPr>
        <p:spPr>
          <a:xfrm>
            <a:off x="0" y="9810607"/>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84"/>
          <a:stretch>
            <a:fillRect/>
          </a:stretch>
        </p:blipFill>
        <p:spPr>
          <a:xfrm>
            <a:off x="787186" y="784900"/>
            <a:ext cx="16713627" cy="8843782"/>
          </a:xfrm>
          <a:prstGeom prst="rect">
            <a:avLst/>
          </a:prstGeom>
        </p:spPr>
      </p:pic>
      <p:pic>
        <p:nvPicPr>
          <p:cNvPr id="3" name="Picture 3"/>
          <p:cNvPicPr>
            <a:picLocks noChangeAspect="1"/>
          </p:cNvPicPr>
          <p:nvPr/>
        </p:nvPicPr>
        <p:blipFill>
          <a:blip r:embed="rId3"/>
          <a:srcRect/>
          <a:stretch>
            <a:fillRect/>
          </a:stretch>
        </p:blipFill>
        <p:spPr>
          <a:xfrm>
            <a:off x="11401590" y="2778831"/>
            <a:ext cx="1139302" cy="1139302"/>
          </a:xfrm>
          <a:prstGeom prst="rect">
            <a:avLst/>
          </a:prstGeom>
        </p:spPr>
      </p:pic>
      <p:pic>
        <p:nvPicPr>
          <p:cNvPr id="4" name="Picture 4"/>
          <p:cNvPicPr>
            <a:picLocks noChangeAspect="1"/>
          </p:cNvPicPr>
          <p:nvPr/>
        </p:nvPicPr>
        <p:blipFill>
          <a:blip r:embed="rId4"/>
          <a:srcRect l="12859" t="3477" r="7958" b="40252"/>
          <a:stretch>
            <a:fillRect/>
          </a:stretch>
        </p:blipFill>
        <p:spPr>
          <a:xfrm>
            <a:off x="6443366" y="2504970"/>
            <a:ext cx="907839" cy="929646"/>
          </a:xfrm>
          <a:prstGeom prst="rect">
            <a:avLst/>
          </a:prstGeom>
        </p:spPr>
      </p:pic>
      <p:sp>
        <p:nvSpPr>
          <p:cNvPr id="5" name="TextBox 5"/>
          <p:cNvSpPr txBox="1"/>
          <p:nvPr/>
        </p:nvSpPr>
        <p:spPr>
          <a:xfrm>
            <a:off x="5324278" y="4603384"/>
            <a:ext cx="2227989" cy="715712"/>
          </a:xfrm>
          <a:prstGeom prst="rect">
            <a:avLst/>
          </a:prstGeom>
        </p:spPr>
        <p:txBody>
          <a:bodyPr lIns="0" tIns="0" rIns="0" bIns="0" rtlCol="0" anchor="t">
            <a:spAutoFit/>
          </a:bodyPr>
          <a:lstStyle/>
          <a:p>
            <a:pPr algn="ctr">
              <a:lnSpc>
                <a:spcPts val="5880"/>
              </a:lnSpc>
            </a:pPr>
            <a:r>
              <a:rPr lang="en-US" sz="4200">
                <a:solidFill>
                  <a:srgbClr val="BD2640"/>
                </a:solidFill>
                <a:latin typeface="Lora Bold"/>
              </a:rPr>
              <a:t>Forger</a:t>
            </a:r>
          </a:p>
        </p:txBody>
      </p:sp>
      <p:sp>
        <p:nvSpPr>
          <p:cNvPr id="6" name="TextBox 6"/>
          <p:cNvSpPr txBox="1"/>
          <p:nvPr/>
        </p:nvSpPr>
        <p:spPr>
          <a:xfrm>
            <a:off x="3437579" y="9201150"/>
            <a:ext cx="2227989" cy="544749"/>
          </a:xfrm>
          <a:prstGeom prst="rect">
            <a:avLst/>
          </a:prstGeom>
        </p:spPr>
        <p:txBody>
          <a:bodyPr lIns="0" tIns="0" rIns="0" bIns="0" rtlCol="0" anchor="t">
            <a:spAutoFit/>
          </a:bodyPr>
          <a:lstStyle/>
          <a:p>
            <a:pPr algn="ctr">
              <a:lnSpc>
                <a:spcPts val="4479"/>
              </a:lnSpc>
            </a:pPr>
            <a:r>
              <a:rPr lang="en-US" sz="3199">
                <a:solidFill>
                  <a:srgbClr val="000000">
                    <a:alpha val="65882"/>
                  </a:srgbClr>
                </a:solidFill>
                <a:latin typeface="Montserrat Classic"/>
              </a:rPr>
              <a:t>Noise</a:t>
            </a:r>
          </a:p>
        </p:txBody>
      </p:sp>
      <p:sp>
        <p:nvSpPr>
          <p:cNvPr id="7" name="TextBox 7"/>
          <p:cNvSpPr txBox="1"/>
          <p:nvPr/>
        </p:nvSpPr>
        <p:spPr>
          <a:xfrm>
            <a:off x="0" y="9812574"/>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D2640"/>
        </a:solidFill>
        <a:effectLst/>
      </p:bgPr>
    </p:bg>
    <p:spTree>
      <p:nvGrpSpPr>
        <p:cNvPr id="1" name=""/>
        <p:cNvGrpSpPr/>
        <p:nvPr/>
      </p:nvGrpSpPr>
      <p:grpSpPr>
        <a:xfrm>
          <a:off x="0" y="0"/>
          <a:ext cx="0" cy="0"/>
          <a:chOff x="0" y="0"/>
          <a:chExt cx="0" cy="0"/>
        </a:xfrm>
      </p:grpSpPr>
      <p:grpSp>
        <p:nvGrpSpPr>
          <p:cNvPr id="2" name="Group 2"/>
          <p:cNvGrpSpPr/>
          <p:nvPr/>
        </p:nvGrpSpPr>
        <p:grpSpPr>
          <a:xfrm>
            <a:off x="12404936" y="2866912"/>
            <a:ext cx="5515535" cy="2949361"/>
            <a:chOff x="0" y="0"/>
            <a:chExt cx="1971673" cy="1054326"/>
          </a:xfrm>
        </p:grpSpPr>
        <p:sp>
          <p:nvSpPr>
            <p:cNvPr id="3" name="Freeform 3"/>
            <p:cNvSpPr/>
            <p:nvPr/>
          </p:nvSpPr>
          <p:spPr>
            <a:xfrm>
              <a:off x="0" y="0"/>
              <a:ext cx="1971673" cy="1054326"/>
            </a:xfrm>
            <a:custGeom>
              <a:avLst/>
              <a:gdLst/>
              <a:ahLst/>
              <a:cxnLst/>
              <a:rect l="l" t="t" r="r" b="b"/>
              <a:pathLst>
                <a:path w="1971673" h="1054326">
                  <a:moveTo>
                    <a:pt x="0" y="0"/>
                  </a:moveTo>
                  <a:lnTo>
                    <a:pt x="1971673" y="0"/>
                  </a:lnTo>
                  <a:lnTo>
                    <a:pt x="1971673" y="1054326"/>
                  </a:lnTo>
                  <a:lnTo>
                    <a:pt x="0" y="1054326"/>
                  </a:lnTo>
                  <a:close/>
                </a:path>
              </a:pathLst>
            </a:custGeom>
            <a:solidFill>
              <a:srgbClr val="000000"/>
            </a:solidFill>
          </p:spPr>
        </p:sp>
      </p:grpSp>
      <p:grpSp>
        <p:nvGrpSpPr>
          <p:cNvPr id="4" name="Group 4"/>
          <p:cNvGrpSpPr/>
          <p:nvPr/>
        </p:nvGrpSpPr>
        <p:grpSpPr>
          <a:xfrm>
            <a:off x="12372611" y="2866912"/>
            <a:ext cx="5547860" cy="2949361"/>
            <a:chOff x="0" y="0"/>
            <a:chExt cx="7397146" cy="3932481"/>
          </a:xfrm>
        </p:grpSpPr>
        <p:pic>
          <p:nvPicPr>
            <p:cNvPr id="5" name="Picture 5"/>
            <p:cNvPicPr>
              <a:picLocks noChangeAspect="1"/>
            </p:cNvPicPr>
            <p:nvPr/>
          </p:nvPicPr>
          <p:blipFill>
            <a:blip r:embed="rId2"/>
            <a:srcRect l="2621" r="2621"/>
            <a:stretch>
              <a:fillRect/>
            </a:stretch>
          </p:blipFill>
          <p:spPr>
            <a:xfrm>
              <a:off x="0" y="0"/>
              <a:ext cx="7397146" cy="3932481"/>
            </a:xfrm>
            <a:prstGeom prst="rect">
              <a:avLst/>
            </a:prstGeom>
          </p:spPr>
        </p:pic>
      </p:grpSp>
      <p:grpSp>
        <p:nvGrpSpPr>
          <p:cNvPr id="6" name="Group 6"/>
          <p:cNvGrpSpPr/>
          <p:nvPr/>
        </p:nvGrpSpPr>
        <p:grpSpPr>
          <a:xfrm>
            <a:off x="336914" y="7062898"/>
            <a:ext cx="5515535" cy="2949361"/>
            <a:chOff x="0" y="0"/>
            <a:chExt cx="1971673" cy="1054326"/>
          </a:xfrm>
        </p:grpSpPr>
        <p:sp>
          <p:nvSpPr>
            <p:cNvPr id="7" name="Freeform 7"/>
            <p:cNvSpPr/>
            <p:nvPr/>
          </p:nvSpPr>
          <p:spPr>
            <a:xfrm>
              <a:off x="0" y="0"/>
              <a:ext cx="1971673" cy="1054326"/>
            </a:xfrm>
            <a:custGeom>
              <a:avLst/>
              <a:gdLst/>
              <a:ahLst/>
              <a:cxnLst/>
              <a:rect l="l" t="t" r="r" b="b"/>
              <a:pathLst>
                <a:path w="1971673" h="1054326">
                  <a:moveTo>
                    <a:pt x="0" y="0"/>
                  </a:moveTo>
                  <a:lnTo>
                    <a:pt x="1971673" y="0"/>
                  </a:lnTo>
                  <a:lnTo>
                    <a:pt x="1971673" y="1054326"/>
                  </a:lnTo>
                  <a:lnTo>
                    <a:pt x="0" y="1054326"/>
                  </a:lnTo>
                  <a:close/>
                </a:path>
              </a:pathLst>
            </a:custGeom>
            <a:solidFill>
              <a:srgbClr val="000000"/>
            </a:solidFill>
          </p:spPr>
        </p:sp>
      </p:grpSp>
      <p:grpSp>
        <p:nvGrpSpPr>
          <p:cNvPr id="8" name="Group 8"/>
          <p:cNvGrpSpPr/>
          <p:nvPr/>
        </p:nvGrpSpPr>
        <p:grpSpPr>
          <a:xfrm>
            <a:off x="336914" y="2866912"/>
            <a:ext cx="5515535" cy="2949361"/>
            <a:chOff x="0" y="0"/>
            <a:chExt cx="1971673" cy="1054326"/>
          </a:xfrm>
        </p:grpSpPr>
        <p:sp>
          <p:nvSpPr>
            <p:cNvPr id="9" name="Freeform 9"/>
            <p:cNvSpPr/>
            <p:nvPr/>
          </p:nvSpPr>
          <p:spPr>
            <a:xfrm>
              <a:off x="0" y="0"/>
              <a:ext cx="1971673" cy="1054326"/>
            </a:xfrm>
            <a:custGeom>
              <a:avLst/>
              <a:gdLst/>
              <a:ahLst/>
              <a:cxnLst/>
              <a:rect l="l" t="t" r="r" b="b"/>
              <a:pathLst>
                <a:path w="1971673" h="1054326">
                  <a:moveTo>
                    <a:pt x="0" y="0"/>
                  </a:moveTo>
                  <a:lnTo>
                    <a:pt x="1971673" y="0"/>
                  </a:lnTo>
                  <a:lnTo>
                    <a:pt x="1971673" y="1054326"/>
                  </a:lnTo>
                  <a:lnTo>
                    <a:pt x="0" y="1054326"/>
                  </a:lnTo>
                  <a:close/>
                </a:path>
              </a:pathLst>
            </a:custGeom>
            <a:solidFill>
              <a:srgbClr val="000000"/>
            </a:solidFill>
          </p:spPr>
        </p:sp>
      </p:grpSp>
      <p:pic>
        <p:nvPicPr>
          <p:cNvPr id="10" name="Picture 10"/>
          <p:cNvPicPr>
            <a:picLocks noChangeAspect="1"/>
          </p:cNvPicPr>
          <p:nvPr/>
        </p:nvPicPr>
        <p:blipFill>
          <a:blip r:embed="rId3"/>
          <a:srcRect l="11832" r="15217"/>
          <a:stretch>
            <a:fillRect/>
          </a:stretch>
        </p:blipFill>
        <p:spPr>
          <a:xfrm>
            <a:off x="336914" y="7062898"/>
            <a:ext cx="5515535" cy="2949361"/>
          </a:xfrm>
          <a:prstGeom prst="rect">
            <a:avLst/>
          </a:prstGeom>
        </p:spPr>
      </p:pic>
      <p:pic>
        <p:nvPicPr>
          <p:cNvPr id="11" name="Picture 11"/>
          <p:cNvPicPr>
            <a:picLocks noChangeAspect="1"/>
          </p:cNvPicPr>
          <p:nvPr/>
        </p:nvPicPr>
        <p:blipFill>
          <a:blip r:embed="rId4"/>
          <a:srcRect l="19389" r="2614"/>
          <a:stretch>
            <a:fillRect/>
          </a:stretch>
        </p:blipFill>
        <p:spPr>
          <a:xfrm>
            <a:off x="6399591" y="2866912"/>
            <a:ext cx="5488818" cy="2949361"/>
          </a:xfrm>
          <a:prstGeom prst="rect">
            <a:avLst/>
          </a:prstGeom>
        </p:spPr>
      </p:pic>
      <p:pic>
        <p:nvPicPr>
          <p:cNvPr id="12" name="Picture 12"/>
          <p:cNvPicPr>
            <a:picLocks noChangeAspect="1"/>
          </p:cNvPicPr>
          <p:nvPr/>
        </p:nvPicPr>
        <p:blipFill>
          <a:blip r:embed="rId5"/>
          <a:srcRect t="8803" b="8803"/>
          <a:stretch>
            <a:fillRect/>
          </a:stretch>
        </p:blipFill>
        <p:spPr>
          <a:xfrm>
            <a:off x="336914" y="2866912"/>
            <a:ext cx="5515535" cy="2949361"/>
          </a:xfrm>
          <a:prstGeom prst="rect">
            <a:avLst/>
          </a:prstGeom>
        </p:spPr>
      </p:pic>
      <p:pic>
        <p:nvPicPr>
          <p:cNvPr id="13" name="Picture 13"/>
          <p:cNvPicPr>
            <a:picLocks noChangeAspect="1"/>
          </p:cNvPicPr>
          <p:nvPr/>
        </p:nvPicPr>
        <p:blipFill>
          <a:blip r:embed="rId6"/>
          <a:srcRect l="3785" t="1526" r="3785"/>
          <a:stretch>
            <a:fillRect/>
          </a:stretch>
        </p:blipFill>
        <p:spPr>
          <a:xfrm>
            <a:off x="12372611" y="7062898"/>
            <a:ext cx="5536624" cy="2949361"/>
          </a:xfrm>
          <a:prstGeom prst="rect">
            <a:avLst/>
          </a:prstGeom>
        </p:spPr>
      </p:pic>
      <p:pic>
        <p:nvPicPr>
          <p:cNvPr id="14" name="Picture 14"/>
          <p:cNvPicPr>
            <a:picLocks noChangeAspect="1"/>
          </p:cNvPicPr>
          <p:nvPr/>
        </p:nvPicPr>
        <p:blipFill>
          <a:blip r:embed="rId7"/>
          <a:srcRect l="17644" t="643" r="398" b="37772"/>
          <a:stretch>
            <a:fillRect/>
          </a:stretch>
        </p:blipFill>
        <p:spPr>
          <a:xfrm>
            <a:off x="6399591" y="7062898"/>
            <a:ext cx="5488818" cy="2949361"/>
          </a:xfrm>
          <a:prstGeom prst="rect">
            <a:avLst/>
          </a:prstGeom>
        </p:spPr>
      </p:pic>
      <p:sp>
        <p:nvSpPr>
          <p:cNvPr id="15" name="TextBox 15"/>
          <p:cNvSpPr txBox="1"/>
          <p:nvPr/>
        </p:nvSpPr>
        <p:spPr>
          <a:xfrm>
            <a:off x="301584" y="413742"/>
            <a:ext cx="8943767" cy="1220391"/>
          </a:xfrm>
          <a:prstGeom prst="rect">
            <a:avLst/>
          </a:prstGeom>
        </p:spPr>
        <p:txBody>
          <a:bodyPr lIns="0" tIns="0" rIns="0" bIns="0" rtlCol="0" anchor="t">
            <a:spAutoFit/>
          </a:bodyPr>
          <a:lstStyle/>
          <a:p>
            <a:pPr>
              <a:lnSpc>
                <a:spcPts val="9600"/>
              </a:lnSpc>
            </a:pPr>
            <a:r>
              <a:rPr lang="en-US" sz="8000" spc="-632">
                <a:solidFill>
                  <a:srgbClr val="FFFFFF"/>
                </a:solidFill>
                <a:latin typeface="Montserrat Classic Bold"/>
              </a:rPr>
              <a:t>GANs in Application</a:t>
            </a:r>
          </a:p>
        </p:txBody>
      </p:sp>
      <p:sp>
        <p:nvSpPr>
          <p:cNvPr id="16" name="TextBox 16"/>
          <p:cNvSpPr txBox="1"/>
          <p:nvPr/>
        </p:nvSpPr>
        <p:spPr>
          <a:xfrm>
            <a:off x="13466233" y="2010853"/>
            <a:ext cx="3360615" cy="856059"/>
          </a:xfrm>
          <a:prstGeom prst="rect">
            <a:avLst/>
          </a:prstGeom>
        </p:spPr>
        <p:txBody>
          <a:bodyPr lIns="0" tIns="0" rIns="0" bIns="0" rtlCol="0" anchor="t">
            <a:spAutoFit/>
          </a:bodyPr>
          <a:lstStyle/>
          <a:p>
            <a:pPr>
              <a:lnSpc>
                <a:spcPts val="6720"/>
              </a:lnSpc>
            </a:pPr>
            <a:r>
              <a:rPr lang="en-US" sz="5600">
                <a:solidFill>
                  <a:srgbClr val="FAFF00"/>
                </a:solidFill>
                <a:latin typeface="Montserrat Classic Bold"/>
              </a:rPr>
              <a:t>BigGAN</a:t>
            </a:r>
          </a:p>
        </p:txBody>
      </p:sp>
      <p:sp>
        <p:nvSpPr>
          <p:cNvPr id="17" name="TextBox 17"/>
          <p:cNvSpPr txBox="1"/>
          <p:nvPr/>
        </p:nvSpPr>
        <p:spPr>
          <a:xfrm>
            <a:off x="13127567" y="6206839"/>
            <a:ext cx="4037949" cy="856059"/>
          </a:xfrm>
          <a:prstGeom prst="rect">
            <a:avLst/>
          </a:prstGeom>
        </p:spPr>
        <p:txBody>
          <a:bodyPr lIns="0" tIns="0" rIns="0" bIns="0" rtlCol="0" anchor="t">
            <a:spAutoFit/>
          </a:bodyPr>
          <a:lstStyle/>
          <a:p>
            <a:pPr>
              <a:lnSpc>
                <a:spcPts val="6720"/>
              </a:lnSpc>
            </a:pPr>
            <a:r>
              <a:rPr lang="en-US" sz="5600">
                <a:solidFill>
                  <a:srgbClr val="FAFF00"/>
                </a:solidFill>
                <a:latin typeface="Montserrat Classic Bold"/>
              </a:rPr>
              <a:t>StyleGAN</a:t>
            </a:r>
          </a:p>
        </p:txBody>
      </p:sp>
      <p:sp>
        <p:nvSpPr>
          <p:cNvPr id="18" name="TextBox 18"/>
          <p:cNvSpPr txBox="1"/>
          <p:nvPr/>
        </p:nvSpPr>
        <p:spPr>
          <a:xfrm>
            <a:off x="7090910" y="6206839"/>
            <a:ext cx="4308882" cy="856059"/>
          </a:xfrm>
          <a:prstGeom prst="rect">
            <a:avLst/>
          </a:prstGeom>
        </p:spPr>
        <p:txBody>
          <a:bodyPr lIns="0" tIns="0" rIns="0" bIns="0" rtlCol="0" anchor="t">
            <a:spAutoFit/>
          </a:bodyPr>
          <a:lstStyle/>
          <a:p>
            <a:pPr>
              <a:lnSpc>
                <a:spcPts val="6720"/>
              </a:lnSpc>
            </a:pPr>
            <a:r>
              <a:rPr lang="en-US" sz="5600">
                <a:solidFill>
                  <a:srgbClr val="FAFF00"/>
                </a:solidFill>
                <a:latin typeface="Montserrat Classic Bold"/>
              </a:rPr>
              <a:t>StackGAN</a:t>
            </a:r>
          </a:p>
        </p:txBody>
      </p:sp>
      <p:sp>
        <p:nvSpPr>
          <p:cNvPr id="19" name="TextBox 19"/>
          <p:cNvSpPr txBox="1"/>
          <p:nvPr/>
        </p:nvSpPr>
        <p:spPr>
          <a:xfrm>
            <a:off x="940241" y="6206839"/>
            <a:ext cx="4308882" cy="856059"/>
          </a:xfrm>
          <a:prstGeom prst="rect">
            <a:avLst/>
          </a:prstGeom>
        </p:spPr>
        <p:txBody>
          <a:bodyPr lIns="0" tIns="0" rIns="0" bIns="0" rtlCol="0" anchor="t">
            <a:spAutoFit/>
          </a:bodyPr>
          <a:lstStyle/>
          <a:p>
            <a:pPr>
              <a:lnSpc>
                <a:spcPts val="6720"/>
              </a:lnSpc>
            </a:pPr>
            <a:r>
              <a:rPr lang="en-US" sz="5600">
                <a:solidFill>
                  <a:srgbClr val="FAFF00"/>
                </a:solidFill>
                <a:latin typeface="Montserrat Classic Bold"/>
              </a:rPr>
              <a:t>CycleGAN</a:t>
            </a:r>
          </a:p>
        </p:txBody>
      </p:sp>
      <p:sp>
        <p:nvSpPr>
          <p:cNvPr id="20" name="TextBox 20"/>
          <p:cNvSpPr txBox="1"/>
          <p:nvPr/>
        </p:nvSpPr>
        <p:spPr>
          <a:xfrm>
            <a:off x="7531176" y="2010853"/>
            <a:ext cx="3428349" cy="856059"/>
          </a:xfrm>
          <a:prstGeom prst="rect">
            <a:avLst/>
          </a:prstGeom>
        </p:spPr>
        <p:txBody>
          <a:bodyPr lIns="0" tIns="0" rIns="0" bIns="0" rtlCol="0" anchor="t">
            <a:spAutoFit/>
          </a:bodyPr>
          <a:lstStyle/>
          <a:p>
            <a:pPr>
              <a:lnSpc>
                <a:spcPts val="6720"/>
              </a:lnSpc>
            </a:pPr>
            <a:r>
              <a:rPr lang="en-US" sz="5600">
                <a:solidFill>
                  <a:srgbClr val="FAFF00"/>
                </a:solidFill>
                <a:latin typeface="Montserrat Classic Bold"/>
              </a:rPr>
              <a:t>Pix2Pix</a:t>
            </a:r>
          </a:p>
        </p:txBody>
      </p:sp>
      <p:sp>
        <p:nvSpPr>
          <p:cNvPr id="21" name="TextBox 21"/>
          <p:cNvSpPr txBox="1"/>
          <p:nvPr/>
        </p:nvSpPr>
        <p:spPr>
          <a:xfrm>
            <a:off x="940241" y="2010853"/>
            <a:ext cx="4308882" cy="856059"/>
          </a:xfrm>
          <a:prstGeom prst="rect">
            <a:avLst/>
          </a:prstGeom>
        </p:spPr>
        <p:txBody>
          <a:bodyPr lIns="0" tIns="0" rIns="0" bIns="0" rtlCol="0" anchor="t">
            <a:spAutoFit/>
          </a:bodyPr>
          <a:lstStyle/>
          <a:p>
            <a:pPr>
              <a:lnSpc>
                <a:spcPts val="6720"/>
              </a:lnSpc>
            </a:pPr>
            <a:r>
              <a:rPr lang="en-US" sz="5600">
                <a:solidFill>
                  <a:srgbClr val="FAFF00"/>
                </a:solidFill>
                <a:latin typeface="Montserrat Classic Bold"/>
              </a:rPr>
              <a:t>Age-cGAN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90895"/>
            <a:ext cx="7926670" cy="8229600"/>
          </a:xfrm>
          <a:prstGeom prst="rect">
            <a:avLst/>
          </a:prstGeom>
        </p:spPr>
      </p:pic>
      <p:sp>
        <p:nvSpPr>
          <p:cNvPr id="3" name="AutoShape 3"/>
          <p:cNvSpPr/>
          <p:nvPr/>
        </p:nvSpPr>
        <p:spPr>
          <a:xfrm>
            <a:off x="-480060" y="4670649"/>
            <a:ext cx="19248120" cy="190500"/>
          </a:xfrm>
          <a:prstGeom prst="rect">
            <a:avLst/>
          </a:prstGeom>
          <a:solidFill>
            <a:srgbClr val="BD2640"/>
          </a:solidFill>
        </p:spPr>
      </p:sp>
      <p:sp>
        <p:nvSpPr>
          <p:cNvPr id="4" name="AutoShape 4"/>
          <p:cNvSpPr/>
          <p:nvPr/>
        </p:nvSpPr>
        <p:spPr>
          <a:xfrm>
            <a:off x="3146743" y="4575399"/>
            <a:ext cx="212843" cy="381000"/>
          </a:xfrm>
          <a:prstGeom prst="rect">
            <a:avLst/>
          </a:prstGeom>
          <a:solidFill>
            <a:srgbClr val="000000"/>
          </a:solidFill>
        </p:spPr>
      </p:sp>
      <p:sp>
        <p:nvSpPr>
          <p:cNvPr id="5" name="AutoShape 5"/>
          <p:cNvSpPr/>
          <p:nvPr/>
        </p:nvSpPr>
        <p:spPr>
          <a:xfrm>
            <a:off x="7132378" y="4575399"/>
            <a:ext cx="212843" cy="381000"/>
          </a:xfrm>
          <a:prstGeom prst="rect">
            <a:avLst/>
          </a:prstGeom>
          <a:solidFill>
            <a:srgbClr val="000000"/>
          </a:solidFill>
        </p:spPr>
      </p:sp>
      <p:sp>
        <p:nvSpPr>
          <p:cNvPr id="6" name="AutoShape 6"/>
          <p:cNvSpPr/>
          <p:nvPr/>
        </p:nvSpPr>
        <p:spPr>
          <a:xfrm>
            <a:off x="11107612" y="4575399"/>
            <a:ext cx="212843" cy="381000"/>
          </a:xfrm>
          <a:prstGeom prst="rect">
            <a:avLst/>
          </a:prstGeom>
          <a:solidFill>
            <a:srgbClr val="000000"/>
          </a:solidFill>
        </p:spPr>
      </p:sp>
      <p:sp>
        <p:nvSpPr>
          <p:cNvPr id="7" name="AutoShape 7"/>
          <p:cNvSpPr/>
          <p:nvPr/>
        </p:nvSpPr>
        <p:spPr>
          <a:xfrm>
            <a:off x="15247678" y="4575399"/>
            <a:ext cx="212843" cy="381000"/>
          </a:xfrm>
          <a:prstGeom prst="rect">
            <a:avLst/>
          </a:prstGeom>
          <a:solidFill>
            <a:srgbClr val="000000"/>
          </a:solidFill>
        </p:spPr>
      </p:sp>
      <p:pic>
        <p:nvPicPr>
          <p:cNvPr id="8" name="Picture 8"/>
          <p:cNvPicPr>
            <a:picLocks noChangeAspect="1"/>
          </p:cNvPicPr>
          <p:nvPr/>
        </p:nvPicPr>
        <p:blipFill>
          <a:blip r:embed="rId3"/>
          <a:srcRect t="7158" b="16965"/>
          <a:stretch>
            <a:fillRect/>
          </a:stretch>
        </p:blipFill>
        <p:spPr>
          <a:xfrm>
            <a:off x="1028700" y="5818400"/>
            <a:ext cx="16230600" cy="3941192"/>
          </a:xfrm>
          <a:prstGeom prst="rect">
            <a:avLst/>
          </a:prstGeom>
        </p:spPr>
      </p:pic>
      <p:sp>
        <p:nvSpPr>
          <p:cNvPr id="9" name="TextBox 9"/>
          <p:cNvSpPr txBox="1"/>
          <p:nvPr/>
        </p:nvSpPr>
        <p:spPr>
          <a:xfrm>
            <a:off x="1241543" y="5271903"/>
            <a:ext cx="3810400" cy="546497"/>
          </a:xfrm>
          <a:prstGeom prst="rect">
            <a:avLst/>
          </a:prstGeom>
        </p:spPr>
        <p:txBody>
          <a:bodyPr lIns="0" tIns="0" rIns="0" bIns="0" rtlCol="0" anchor="t">
            <a:spAutoFit/>
          </a:bodyPr>
          <a:lstStyle/>
          <a:p>
            <a:pPr algn="ctr">
              <a:lnSpc>
                <a:spcPts val="4320"/>
              </a:lnSpc>
            </a:pPr>
            <a:r>
              <a:rPr lang="en-US" sz="3600" spc="36">
                <a:solidFill>
                  <a:srgbClr val="BD2640"/>
                </a:solidFill>
                <a:latin typeface="Lora Italics"/>
              </a:rPr>
              <a:t>2014</a:t>
            </a:r>
          </a:p>
        </p:txBody>
      </p:sp>
      <p:grpSp>
        <p:nvGrpSpPr>
          <p:cNvPr id="10" name="Group 10"/>
          <p:cNvGrpSpPr/>
          <p:nvPr/>
        </p:nvGrpSpPr>
        <p:grpSpPr>
          <a:xfrm>
            <a:off x="3904850" y="1028700"/>
            <a:ext cx="13354450" cy="1991588"/>
            <a:chOff x="0" y="0"/>
            <a:chExt cx="17805933" cy="2655451"/>
          </a:xfrm>
        </p:grpSpPr>
        <p:sp>
          <p:nvSpPr>
            <p:cNvPr id="11" name="TextBox 11"/>
            <p:cNvSpPr txBox="1"/>
            <p:nvPr/>
          </p:nvSpPr>
          <p:spPr>
            <a:xfrm>
              <a:off x="25405" y="-9525"/>
              <a:ext cx="17780528" cy="1624013"/>
            </a:xfrm>
            <a:prstGeom prst="rect">
              <a:avLst/>
            </a:prstGeom>
          </p:spPr>
          <p:txBody>
            <a:bodyPr lIns="0" tIns="0" rIns="0" bIns="0" rtlCol="0" anchor="t">
              <a:spAutoFit/>
            </a:bodyPr>
            <a:lstStyle/>
            <a:p>
              <a:pPr algn="r">
                <a:lnSpc>
                  <a:spcPts val="9600"/>
                </a:lnSpc>
              </a:pPr>
              <a:r>
                <a:rPr lang="en-US" sz="8000">
                  <a:solidFill>
                    <a:srgbClr val="BD2640"/>
                  </a:solidFill>
                  <a:latin typeface="Montserrat Classic Bold"/>
                </a:rPr>
                <a:t>Evolution of GANs</a:t>
              </a:r>
            </a:p>
          </p:txBody>
        </p:sp>
        <p:sp>
          <p:nvSpPr>
            <p:cNvPr id="12" name="TextBox 12"/>
            <p:cNvSpPr txBox="1"/>
            <p:nvPr/>
          </p:nvSpPr>
          <p:spPr>
            <a:xfrm>
              <a:off x="0" y="1858208"/>
              <a:ext cx="17805933" cy="797243"/>
            </a:xfrm>
            <a:prstGeom prst="rect">
              <a:avLst/>
            </a:prstGeom>
          </p:spPr>
          <p:txBody>
            <a:bodyPr lIns="0" tIns="0" rIns="0" bIns="0" rtlCol="0" anchor="t">
              <a:spAutoFit/>
            </a:bodyPr>
            <a:lstStyle/>
            <a:p>
              <a:pPr algn="r">
                <a:lnSpc>
                  <a:spcPts val="5040"/>
                </a:lnSpc>
              </a:pPr>
              <a:r>
                <a:rPr lang="en-US" sz="3600" spc="288">
                  <a:solidFill>
                    <a:srgbClr val="000000"/>
                  </a:solidFill>
                  <a:latin typeface="Montserrat Classic Bold"/>
                </a:rPr>
                <a:t>GENERATING FACES</a:t>
              </a:r>
            </a:p>
          </p:txBody>
        </p:sp>
      </p:grpSp>
      <p:sp>
        <p:nvSpPr>
          <p:cNvPr id="13" name="TextBox 13"/>
          <p:cNvSpPr txBox="1"/>
          <p:nvPr/>
        </p:nvSpPr>
        <p:spPr>
          <a:xfrm>
            <a:off x="5333600" y="5271903"/>
            <a:ext cx="3810400" cy="546497"/>
          </a:xfrm>
          <a:prstGeom prst="rect">
            <a:avLst/>
          </a:prstGeom>
        </p:spPr>
        <p:txBody>
          <a:bodyPr lIns="0" tIns="0" rIns="0" bIns="0" rtlCol="0" anchor="t">
            <a:spAutoFit/>
          </a:bodyPr>
          <a:lstStyle/>
          <a:p>
            <a:pPr algn="ctr">
              <a:lnSpc>
                <a:spcPts val="4320"/>
              </a:lnSpc>
            </a:pPr>
            <a:r>
              <a:rPr lang="en-US" sz="3600" spc="36">
                <a:solidFill>
                  <a:srgbClr val="BD2640"/>
                </a:solidFill>
                <a:latin typeface="Lora Italics"/>
              </a:rPr>
              <a:t>2015</a:t>
            </a:r>
          </a:p>
        </p:txBody>
      </p:sp>
      <p:sp>
        <p:nvSpPr>
          <p:cNvPr id="14" name="TextBox 14"/>
          <p:cNvSpPr txBox="1"/>
          <p:nvPr/>
        </p:nvSpPr>
        <p:spPr>
          <a:xfrm>
            <a:off x="9308833" y="5271903"/>
            <a:ext cx="3810400" cy="546497"/>
          </a:xfrm>
          <a:prstGeom prst="rect">
            <a:avLst/>
          </a:prstGeom>
        </p:spPr>
        <p:txBody>
          <a:bodyPr lIns="0" tIns="0" rIns="0" bIns="0" rtlCol="0" anchor="t">
            <a:spAutoFit/>
          </a:bodyPr>
          <a:lstStyle/>
          <a:p>
            <a:pPr algn="ctr">
              <a:lnSpc>
                <a:spcPts val="4320"/>
              </a:lnSpc>
            </a:pPr>
            <a:r>
              <a:rPr lang="en-US" sz="3600" spc="36">
                <a:solidFill>
                  <a:srgbClr val="BD2640"/>
                </a:solidFill>
                <a:latin typeface="Lora Italics"/>
              </a:rPr>
              <a:t>2016</a:t>
            </a:r>
          </a:p>
        </p:txBody>
      </p:sp>
      <p:sp>
        <p:nvSpPr>
          <p:cNvPr id="15" name="TextBox 15"/>
          <p:cNvSpPr txBox="1"/>
          <p:nvPr/>
        </p:nvSpPr>
        <p:spPr>
          <a:xfrm>
            <a:off x="13448900" y="5271903"/>
            <a:ext cx="3810400" cy="546497"/>
          </a:xfrm>
          <a:prstGeom prst="rect">
            <a:avLst/>
          </a:prstGeom>
        </p:spPr>
        <p:txBody>
          <a:bodyPr lIns="0" tIns="0" rIns="0" bIns="0" rtlCol="0" anchor="t">
            <a:spAutoFit/>
          </a:bodyPr>
          <a:lstStyle/>
          <a:p>
            <a:pPr algn="ctr">
              <a:lnSpc>
                <a:spcPts val="4320"/>
              </a:lnSpc>
            </a:pPr>
            <a:r>
              <a:rPr lang="en-US" sz="3600" spc="36">
                <a:solidFill>
                  <a:srgbClr val="BD2640"/>
                </a:solidFill>
                <a:latin typeface="Lora Italics"/>
              </a:rPr>
              <a:t>2017</a:t>
            </a:r>
          </a:p>
        </p:txBody>
      </p:sp>
      <p:sp>
        <p:nvSpPr>
          <p:cNvPr id="16" name="TextBox 16"/>
          <p:cNvSpPr txBox="1"/>
          <p:nvPr/>
        </p:nvSpPr>
        <p:spPr>
          <a:xfrm>
            <a:off x="0" y="9810607"/>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23083"/>
            <a:ext cx="7926670" cy="8229600"/>
          </a:xfrm>
          <a:prstGeom prst="rect">
            <a:avLst/>
          </a:prstGeom>
        </p:spPr>
      </p:pic>
      <p:sp>
        <p:nvSpPr>
          <p:cNvPr id="3" name="TextBox 3"/>
          <p:cNvSpPr txBox="1"/>
          <p:nvPr/>
        </p:nvSpPr>
        <p:spPr>
          <a:xfrm>
            <a:off x="1028700" y="3437982"/>
            <a:ext cx="16230600" cy="4004277"/>
          </a:xfrm>
          <a:prstGeom prst="rect">
            <a:avLst/>
          </a:prstGeom>
        </p:spPr>
        <p:txBody>
          <a:bodyPr lIns="0" tIns="0" rIns="0" bIns="0" rtlCol="0" anchor="t">
            <a:spAutoFit/>
          </a:bodyPr>
          <a:lstStyle/>
          <a:p>
            <a:pPr marL="528320" lvl="1" indent="-264160">
              <a:lnSpc>
                <a:spcPts val="4607"/>
              </a:lnSpc>
              <a:buFont typeface="Arial"/>
              <a:buChar char="•"/>
            </a:pPr>
            <a:r>
              <a:rPr lang="en-US" sz="3199" dirty="0">
                <a:solidFill>
                  <a:srgbClr val="000000"/>
                </a:solidFill>
                <a:latin typeface="Lora"/>
              </a:rPr>
              <a:t>VAEs were introduced in 2013 by Diederik P. Kingma and Max Welling.</a:t>
            </a:r>
          </a:p>
          <a:p>
            <a:pPr marL="528320" lvl="1" indent="-264160">
              <a:lnSpc>
                <a:spcPts val="4607"/>
              </a:lnSpc>
              <a:buFont typeface="Arial"/>
              <a:buChar char="•"/>
            </a:pPr>
            <a:r>
              <a:rPr lang="en-US" sz="3199" dirty="0">
                <a:solidFill>
                  <a:srgbClr val="000000"/>
                </a:solidFill>
                <a:latin typeface="Lora"/>
              </a:rPr>
              <a:t>VAE consists of two parts: an </a:t>
            </a:r>
            <a:r>
              <a:rPr lang="en-US" sz="3199" dirty="0">
                <a:solidFill>
                  <a:srgbClr val="000000"/>
                </a:solidFill>
                <a:latin typeface="Lora Bold"/>
              </a:rPr>
              <a:t>encoder</a:t>
            </a:r>
            <a:r>
              <a:rPr lang="en-US" sz="3199" dirty="0">
                <a:solidFill>
                  <a:srgbClr val="000000"/>
                </a:solidFill>
                <a:latin typeface="Lora"/>
              </a:rPr>
              <a:t> and a </a:t>
            </a:r>
            <a:r>
              <a:rPr lang="en-US" sz="3199" dirty="0">
                <a:solidFill>
                  <a:srgbClr val="000000"/>
                </a:solidFill>
                <a:latin typeface="Lora Bold"/>
              </a:rPr>
              <a:t>decoder</a:t>
            </a:r>
            <a:r>
              <a:rPr lang="en-US" sz="3199" dirty="0">
                <a:solidFill>
                  <a:srgbClr val="000000"/>
                </a:solidFill>
                <a:latin typeface="Lora"/>
              </a:rPr>
              <a:t>. The encoder takes an input sample and converts its information into vector. The decoder takes the vector and expands it out to reconstruct the input sample.</a:t>
            </a:r>
          </a:p>
          <a:p>
            <a:pPr marL="528320" lvl="1" indent="-264160">
              <a:lnSpc>
                <a:spcPts val="4607"/>
              </a:lnSpc>
              <a:buFont typeface="Arial"/>
              <a:buChar char="•"/>
            </a:pPr>
            <a:r>
              <a:rPr lang="en-US" sz="3199" dirty="0">
                <a:solidFill>
                  <a:srgbClr val="000000"/>
                </a:solidFill>
                <a:latin typeface="Lora"/>
              </a:rPr>
              <a:t>VAEs work with remarkably diverse types of data, sequential or non-sequential, continuous or discrete, even labeled or completely unlabeled, making them powerful generative tools.</a:t>
            </a:r>
          </a:p>
        </p:txBody>
      </p:sp>
      <p:sp>
        <p:nvSpPr>
          <p:cNvPr id="4" name="TextBox 4"/>
          <p:cNvSpPr txBox="1"/>
          <p:nvPr/>
        </p:nvSpPr>
        <p:spPr>
          <a:xfrm>
            <a:off x="1028700" y="1028700"/>
            <a:ext cx="10532019"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2 - Variational Autoencoders</a:t>
            </a:r>
          </a:p>
        </p:txBody>
      </p:sp>
      <p:sp>
        <p:nvSpPr>
          <p:cNvPr id="5" name="TextBox 5"/>
          <p:cNvSpPr txBox="1"/>
          <p:nvPr/>
        </p:nvSpPr>
        <p:spPr>
          <a:xfrm>
            <a:off x="0" y="9770703"/>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61330" y="0"/>
            <a:ext cx="7926670" cy="8229600"/>
          </a:xfrm>
          <a:prstGeom prst="rect">
            <a:avLst/>
          </a:prstGeom>
        </p:spPr>
      </p:pic>
      <p:pic>
        <p:nvPicPr>
          <p:cNvPr id="3" name="Picture 3"/>
          <p:cNvPicPr>
            <a:picLocks noChangeAspect="1"/>
          </p:cNvPicPr>
          <p:nvPr/>
        </p:nvPicPr>
        <p:blipFill>
          <a:blip r:embed="rId3"/>
          <a:srcRect l="30240" t="33756" r="19" b="33333"/>
          <a:stretch>
            <a:fillRect/>
          </a:stretch>
        </p:blipFill>
        <p:spPr>
          <a:xfrm>
            <a:off x="4141086" y="3004666"/>
            <a:ext cx="10005828" cy="2531040"/>
          </a:xfrm>
          <a:prstGeom prst="rect">
            <a:avLst/>
          </a:prstGeom>
        </p:spPr>
      </p:pic>
      <p:pic>
        <p:nvPicPr>
          <p:cNvPr id="4" name="Picture 4"/>
          <p:cNvPicPr>
            <a:picLocks noChangeAspect="1"/>
          </p:cNvPicPr>
          <p:nvPr/>
        </p:nvPicPr>
        <p:blipFill>
          <a:blip r:embed="rId4"/>
          <a:srcRect l="10425" r="10425"/>
          <a:stretch>
            <a:fillRect/>
          </a:stretch>
        </p:blipFill>
        <p:spPr>
          <a:xfrm>
            <a:off x="606510" y="2693894"/>
            <a:ext cx="3534576" cy="2975259"/>
          </a:xfrm>
          <a:prstGeom prst="rect">
            <a:avLst/>
          </a:prstGeom>
        </p:spPr>
      </p:pic>
      <p:sp>
        <p:nvSpPr>
          <p:cNvPr id="5" name="TextBox 5"/>
          <p:cNvSpPr txBox="1"/>
          <p:nvPr/>
        </p:nvSpPr>
        <p:spPr>
          <a:xfrm>
            <a:off x="1028700" y="1028700"/>
            <a:ext cx="10532019" cy="975122"/>
          </a:xfrm>
          <a:prstGeom prst="rect">
            <a:avLst/>
          </a:prstGeom>
        </p:spPr>
        <p:txBody>
          <a:bodyPr lIns="0" tIns="0" rIns="0" bIns="0" rtlCol="0" anchor="t">
            <a:spAutoFit/>
          </a:bodyPr>
          <a:lstStyle/>
          <a:p>
            <a:pPr>
              <a:lnSpc>
                <a:spcPts val="7679"/>
              </a:lnSpc>
            </a:pPr>
            <a:r>
              <a:rPr lang="en-US" sz="6399" spc="-505">
                <a:solidFill>
                  <a:srgbClr val="BD2640"/>
                </a:solidFill>
                <a:latin typeface="Montserrat Classic Bold"/>
              </a:rPr>
              <a:t>2 - Variational Autoencoders</a:t>
            </a:r>
          </a:p>
        </p:txBody>
      </p:sp>
      <p:sp>
        <p:nvSpPr>
          <p:cNvPr id="6" name="TextBox 6"/>
          <p:cNvSpPr txBox="1"/>
          <p:nvPr/>
        </p:nvSpPr>
        <p:spPr>
          <a:xfrm>
            <a:off x="1028700" y="6275285"/>
            <a:ext cx="16230600" cy="3029291"/>
          </a:xfrm>
          <a:prstGeom prst="rect">
            <a:avLst/>
          </a:prstGeom>
        </p:spPr>
        <p:txBody>
          <a:bodyPr lIns="0" tIns="0" rIns="0" bIns="0" rtlCol="0" anchor="t">
            <a:spAutoFit/>
          </a:bodyPr>
          <a:lstStyle/>
          <a:p>
            <a:pPr>
              <a:lnSpc>
                <a:spcPts val="4799"/>
              </a:lnSpc>
            </a:pPr>
            <a:r>
              <a:rPr lang="en-US" sz="3200" dirty="0">
                <a:solidFill>
                  <a:srgbClr val="000000"/>
                </a:solidFill>
                <a:latin typeface="Lora Bold"/>
              </a:rPr>
              <a:t>What is the point of generating an output that is the same as input?</a:t>
            </a:r>
          </a:p>
          <a:p>
            <a:pPr>
              <a:lnSpc>
                <a:spcPts val="4800"/>
              </a:lnSpc>
            </a:pPr>
            <a:r>
              <a:rPr lang="en-US" sz="3199" dirty="0">
                <a:solidFill>
                  <a:srgbClr val="000000"/>
                </a:solidFill>
                <a:latin typeface="Lora"/>
              </a:rPr>
              <a:t>Rather than the output, constructed vector in the middle is important. Because it is a representation of input data and it is in a form that computer can understands. This vector itself has limited use but it can be </a:t>
            </a:r>
            <a:r>
              <a:rPr lang="tr-TR" sz="3199" dirty="0">
                <a:solidFill>
                  <a:srgbClr val="000000"/>
                </a:solidFill>
                <a:latin typeface="Lora"/>
              </a:rPr>
              <a:t>fed</a:t>
            </a:r>
            <a:r>
              <a:rPr lang="en-US" sz="3199" dirty="0">
                <a:solidFill>
                  <a:srgbClr val="000000"/>
                </a:solidFill>
                <a:latin typeface="Lora"/>
              </a:rPr>
              <a:t> into complex architectures to solve some problems.</a:t>
            </a:r>
          </a:p>
        </p:txBody>
      </p:sp>
      <p:sp>
        <p:nvSpPr>
          <p:cNvPr id="7" name="TextBox 7"/>
          <p:cNvSpPr txBox="1"/>
          <p:nvPr/>
        </p:nvSpPr>
        <p:spPr>
          <a:xfrm>
            <a:off x="0" y="9810607"/>
            <a:ext cx="641990" cy="476393"/>
          </a:xfrm>
          <a:prstGeom prst="rect">
            <a:avLst/>
          </a:prstGeom>
        </p:spPr>
        <p:txBody>
          <a:bodyPr lIns="0" tIns="0" rIns="0" bIns="0" rtlCol="0" anchor="t">
            <a:spAutoFit/>
          </a:bodyPr>
          <a:lstStyle/>
          <a:p>
            <a:pPr algn="ctr">
              <a:lnSpc>
                <a:spcPts val="3672"/>
              </a:lnSpc>
            </a:pPr>
            <a:r>
              <a:rPr lang="en-US" sz="3600" spc="-266">
                <a:solidFill>
                  <a:srgbClr val="000000"/>
                </a:solidFill>
                <a:latin typeface="Lora"/>
              </a:rPr>
              <a:t>8</a:t>
            </a:r>
          </a:p>
        </p:txBody>
      </p:sp>
      <p:pic>
        <p:nvPicPr>
          <p:cNvPr id="8" name="Picture 8"/>
          <p:cNvPicPr>
            <a:picLocks noChangeAspect="1"/>
          </p:cNvPicPr>
          <p:nvPr/>
        </p:nvPicPr>
        <p:blipFill>
          <a:blip r:embed="rId4"/>
          <a:srcRect l="10425" r="10425"/>
          <a:stretch>
            <a:fillRect/>
          </a:stretch>
        </p:blipFill>
        <p:spPr>
          <a:xfrm>
            <a:off x="14146914" y="2560447"/>
            <a:ext cx="3534576" cy="29752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1775</Words>
  <Application>Microsoft Office PowerPoint</Application>
  <PresentationFormat>Özel</PresentationFormat>
  <Paragraphs>153</Paragraphs>
  <Slides>34</Slides>
  <Notes>3</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34</vt:i4>
      </vt:variant>
    </vt:vector>
  </HeadingPairs>
  <TitlesOfParts>
    <vt:vector size="42" baseType="lpstr">
      <vt:lpstr>Montserrat Classic Bold</vt:lpstr>
      <vt:lpstr>Calibri</vt:lpstr>
      <vt:lpstr>Lora Italics</vt:lpstr>
      <vt:lpstr>Lora Bold</vt:lpstr>
      <vt:lpstr>Arial</vt:lpstr>
      <vt:lpstr>Lora</vt:lpstr>
      <vt:lpstr>Montserrat Classic</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GANs vs VAEs</dc:title>
  <cp:lastModifiedBy>Altar Tosun</cp:lastModifiedBy>
  <cp:revision>7</cp:revision>
  <dcterms:created xsi:type="dcterms:W3CDTF">2006-08-16T00:00:00Z</dcterms:created>
  <dcterms:modified xsi:type="dcterms:W3CDTF">2020-02-16T21:32:20Z</dcterms:modified>
  <dc:identifier>DADyIfM8kIA</dc:identifier>
</cp:coreProperties>
</file>